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1.xml" ContentType="application/vnd.openxmlformats-officedocument.presentationml.tags+xml"/>
  <Override PartName="/ppt/notesSlides/notesSlide19.xml" ContentType="application/vnd.openxmlformats-officedocument.presentationml.notesSlide+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tags/tag53.xml" ContentType="application/vnd.openxmlformats-officedocument.presentationml.tags+xml"/>
  <Override PartName="/ppt/notesSlides/notesSlide45.xml" ContentType="application/vnd.openxmlformats-officedocument.presentationml.notesSlide+xml"/>
  <Override PartName="/ppt/tags/tag54.xml" ContentType="application/vnd.openxmlformats-officedocument.presentationml.tags+xml"/>
  <Override PartName="/ppt/notesSlides/notesSlide46.xml" ContentType="application/vnd.openxmlformats-officedocument.presentationml.notesSlide+xml"/>
  <Override PartName="/ppt/tags/tag55.xml" ContentType="application/vnd.openxmlformats-officedocument.presentationml.tags+xml"/>
  <Override PartName="/ppt/notesSlides/notesSlide47.xml" ContentType="application/vnd.openxmlformats-officedocument.presentationml.notesSlide+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notesSlides/notesSlide49.xml" ContentType="application/vnd.openxmlformats-officedocument.presentationml.notesSlide+xml"/>
  <Override PartName="/ppt/tags/tag58.xml" ContentType="application/vnd.openxmlformats-officedocument.presentationml.tags+xml"/>
  <Override PartName="/ppt/notesSlides/notesSlide50.xml" ContentType="application/vnd.openxmlformats-officedocument.presentationml.notesSlide+xml"/>
  <Override PartName="/ppt/tags/tag59.xml" ContentType="application/vnd.openxmlformats-officedocument.presentationml.tags+xml"/>
  <Override PartName="/ppt/notesSlides/notesSlide51.xml" ContentType="application/vnd.openxmlformats-officedocument.presentationml.notesSlide+xml"/>
  <Override PartName="/ppt/tags/tag60.xml" ContentType="application/vnd.openxmlformats-officedocument.presentationml.tags+xml"/>
  <Override PartName="/ppt/notesSlides/notesSlide52.xml" ContentType="application/vnd.openxmlformats-officedocument.presentationml.notesSlide+xml"/>
  <Override PartName="/ppt/tags/tag61.xml" ContentType="application/vnd.openxmlformats-officedocument.presentationml.tags+xml"/>
  <Override PartName="/ppt/notesSlides/notesSlide53.xml" ContentType="application/vnd.openxmlformats-officedocument.presentationml.notesSlide+xml"/>
  <Override PartName="/ppt/tags/tag62.xml" ContentType="application/vnd.openxmlformats-officedocument.presentationml.tags+xml"/>
  <Override PartName="/ppt/notesSlides/notesSlide54.xml" ContentType="application/vnd.openxmlformats-officedocument.presentationml.notesSlide+xml"/>
  <Override PartName="/ppt/tags/tag63.xml" ContentType="application/vnd.openxmlformats-officedocument.presentationml.tags+xml"/>
  <Override PartName="/ppt/notesSlides/notesSlide55.xml" ContentType="application/vnd.openxmlformats-officedocument.presentationml.notesSlide+xml"/>
  <Override PartName="/ppt/tags/tag64.xml" ContentType="application/vnd.openxmlformats-officedocument.presentationml.tags+xml"/>
  <Override PartName="/ppt/notesSlides/notesSlide56.xml" ContentType="application/vnd.openxmlformats-officedocument.presentationml.notesSlide+xml"/>
  <Override PartName="/ppt/tags/tag65.xml" ContentType="application/vnd.openxmlformats-officedocument.presentationml.tags+xml"/>
  <Override PartName="/ppt/notesSlides/notesSlide57.xml" ContentType="application/vnd.openxmlformats-officedocument.presentationml.notesSlide+xml"/>
  <Override PartName="/ppt/tags/tag66.xml" ContentType="application/vnd.openxmlformats-officedocument.presentationml.tags+xml"/>
  <Override PartName="/ppt/notesSlides/notesSlide58.xml" ContentType="application/vnd.openxmlformats-officedocument.presentationml.notesSlide+xml"/>
  <Override PartName="/ppt/tags/tag67.xml" ContentType="application/vnd.openxmlformats-officedocument.presentationml.tags+xml"/>
  <Override PartName="/ppt/notesSlides/notesSlide59.xml" ContentType="application/vnd.openxmlformats-officedocument.presentationml.notesSlide+xml"/>
  <Override PartName="/ppt/tags/tag68.xml" ContentType="application/vnd.openxmlformats-officedocument.presentationml.tags+xml"/>
  <Override PartName="/ppt/notesSlides/notesSlide60.xml" ContentType="application/vnd.openxmlformats-officedocument.presentationml.notesSlide+xml"/>
  <Override PartName="/ppt/tags/tag69.xml" ContentType="application/vnd.openxmlformats-officedocument.presentationml.tags+xml"/>
  <Override PartName="/ppt/notesSlides/notesSlide61.xml" ContentType="application/vnd.openxmlformats-officedocument.presentationml.notesSlide+xml"/>
  <Override PartName="/ppt/tags/tag70.xml" ContentType="application/vnd.openxmlformats-officedocument.presentationml.tags+xml"/>
  <Override PartName="/ppt/notesSlides/notesSlide62.xml" ContentType="application/vnd.openxmlformats-officedocument.presentationml.notesSlide+xml"/>
  <Override PartName="/ppt/tags/tag71.xml" ContentType="application/vnd.openxmlformats-officedocument.presentationml.tags+xml"/>
  <Override PartName="/ppt/notesSlides/notesSlide63.xml" ContentType="application/vnd.openxmlformats-officedocument.presentationml.notesSlide+xml"/>
  <Override PartName="/ppt/tags/tag72.xml" ContentType="application/vnd.openxmlformats-officedocument.presentationml.tags+xml"/>
  <Override PartName="/ppt/notesSlides/notesSlide64.xml" ContentType="application/vnd.openxmlformats-officedocument.presentationml.notesSlide+xml"/>
  <Override PartName="/ppt/tags/tag73.xml" ContentType="application/vnd.openxmlformats-officedocument.presentationml.tags+xml"/>
  <Override PartName="/ppt/notesSlides/notesSlide65.xml" ContentType="application/vnd.openxmlformats-officedocument.presentationml.notesSlide+xml"/>
  <Override PartName="/ppt/tags/tag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96"/>
  </p:notesMasterIdLst>
  <p:sldIdLst>
    <p:sldId id="256" r:id="rId2"/>
    <p:sldId id="647" r:id="rId3"/>
    <p:sldId id="392" r:id="rId4"/>
    <p:sldId id="474" r:id="rId5"/>
    <p:sldId id="520" r:id="rId6"/>
    <p:sldId id="434" r:id="rId7"/>
    <p:sldId id="614" r:id="rId8"/>
    <p:sldId id="534" r:id="rId9"/>
    <p:sldId id="615" r:id="rId10"/>
    <p:sldId id="622" r:id="rId11"/>
    <p:sldId id="620" r:id="rId12"/>
    <p:sldId id="624" r:id="rId13"/>
    <p:sldId id="625" r:id="rId14"/>
    <p:sldId id="630" r:id="rId15"/>
    <p:sldId id="628" r:id="rId16"/>
    <p:sldId id="631" r:id="rId17"/>
    <p:sldId id="626" r:id="rId18"/>
    <p:sldId id="633" r:id="rId19"/>
    <p:sldId id="634" r:id="rId20"/>
    <p:sldId id="662" r:id="rId21"/>
    <p:sldId id="632" r:id="rId22"/>
    <p:sldId id="635" r:id="rId23"/>
    <p:sldId id="636" r:id="rId24"/>
    <p:sldId id="637" r:id="rId25"/>
    <p:sldId id="643" r:id="rId26"/>
    <p:sldId id="642" r:id="rId27"/>
    <p:sldId id="644" r:id="rId28"/>
    <p:sldId id="645" r:id="rId29"/>
    <p:sldId id="638" r:id="rId30"/>
    <p:sldId id="641" r:id="rId31"/>
    <p:sldId id="627" r:id="rId32"/>
    <p:sldId id="640" r:id="rId33"/>
    <p:sldId id="655" r:id="rId34"/>
    <p:sldId id="621" r:id="rId35"/>
    <p:sldId id="649" r:id="rId36"/>
    <p:sldId id="612" r:id="rId37"/>
    <p:sldId id="613" r:id="rId38"/>
    <p:sldId id="551" r:id="rId39"/>
    <p:sldId id="552" r:id="rId40"/>
    <p:sldId id="553" r:id="rId41"/>
    <p:sldId id="650" r:id="rId42"/>
    <p:sldId id="651" r:id="rId43"/>
    <p:sldId id="653" r:id="rId44"/>
    <p:sldId id="547" r:id="rId45"/>
    <p:sldId id="540" r:id="rId46"/>
    <p:sldId id="654" r:id="rId47"/>
    <p:sldId id="663" r:id="rId48"/>
    <p:sldId id="660" r:id="rId49"/>
    <p:sldId id="664" r:id="rId50"/>
    <p:sldId id="668" r:id="rId51"/>
    <p:sldId id="667" r:id="rId52"/>
    <p:sldId id="665" r:id="rId53"/>
    <p:sldId id="535" r:id="rId54"/>
    <p:sldId id="666" r:id="rId55"/>
    <p:sldId id="671" r:id="rId56"/>
    <p:sldId id="673" r:id="rId57"/>
    <p:sldId id="670" r:id="rId58"/>
    <p:sldId id="669" r:id="rId59"/>
    <p:sldId id="672" r:id="rId60"/>
    <p:sldId id="545" r:id="rId61"/>
    <p:sldId id="573" r:id="rId62"/>
    <p:sldId id="658" r:id="rId63"/>
    <p:sldId id="674" r:id="rId64"/>
    <p:sldId id="680" r:id="rId65"/>
    <p:sldId id="681" r:id="rId66"/>
    <p:sldId id="676" r:id="rId67"/>
    <p:sldId id="677" r:id="rId68"/>
    <p:sldId id="675" r:id="rId69"/>
    <p:sldId id="678" r:id="rId70"/>
    <p:sldId id="679" r:id="rId71"/>
    <p:sldId id="682" r:id="rId72"/>
    <p:sldId id="685" r:id="rId73"/>
    <p:sldId id="686" r:id="rId74"/>
    <p:sldId id="687" r:id="rId75"/>
    <p:sldId id="688" r:id="rId76"/>
    <p:sldId id="689" r:id="rId77"/>
    <p:sldId id="683" r:id="rId78"/>
    <p:sldId id="690" r:id="rId79"/>
    <p:sldId id="684" r:id="rId80"/>
    <p:sldId id="691" r:id="rId81"/>
    <p:sldId id="692" r:id="rId82"/>
    <p:sldId id="693" r:id="rId83"/>
    <p:sldId id="694" r:id="rId84"/>
    <p:sldId id="705" r:id="rId85"/>
    <p:sldId id="695" r:id="rId86"/>
    <p:sldId id="696" r:id="rId87"/>
    <p:sldId id="697" r:id="rId88"/>
    <p:sldId id="698" r:id="rId89"/>
    <p:sldId id="699" r:id="rId90"/>
    <p:sldId id="700" r:id="rId91"/>
    <p:sldId id="701" r:id="rId92"/>
    <p:sldId id="702" r:id="rId93"/>
    <p:sldId id="703" r:id="rId94"/>
    <p:sldId id="704"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21" autoAdjust="0"/>
    <p:restoredTop sz="94690"/>
  </p:normalViewPr>
  <p:slideViewPr>
    <p:cSldViewPr snapToGrid="0" snapToObjects="1">
      <p:cViewPr varScale="1">
        <p:scale>
          <a:sx n="110" d="100"/>
          <a:sy n="110" d="100"/>
        </p:scale>
        <p:origin x="3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6B76E-9FE6-A34E-B1C0-EB76E2B29AD6}" type="datetimeFigureOut">
              <a:rPr lang="en-US" smtClean="0"/>
              <a:t>8/30/2017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823B2-5271-484B-9B7F-4D386682B69F}" type="slidenum">
              <a:rPr lang="en-US" smtClean="0"/>
              <a:t>‹#›</a:t>
            </a:fld>
            <a:endParaRPr lang="en-US"/>
          </a:p>
        </p:txBody>
      </p:sp>
    </p:spTree>
    <p:extLst>
      <p:ext uri="{BB962C8B-B14F-4D97-AF65-F5344CB8AC3E}">
        <p14:creationId xmlns:p14="http://schemas.microsoft.com/office/powerpoint/2010/main" val="164142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9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91.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a:t>
            </a:fld>
            <a:endParaRPr lang="en-US"/>
          </a:p>
        </p:txBody>
      </p:sp>
    </p:spTree>
    <p:extLst>
      <p:ext uri="{BB962C8B-B14F-4D97-AF65-F5344CB8AC3E}">
        <p14:creationId xmlns:p14="http://schemas.microsoft.com/office/powerpoint/2010/main" val="90294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11</a:t>
            </a:fld>
            <a:endParaRPr lang="en-US"/>
          </a:p>
        </p:txBody>
      </p:sp>
    </p:spTree>
    <p:extLst>
      <p:ext uri="{BB962C8B-B14F-4D97-AF65-F5344CB8AC3E}">
        <p14:creationId xmlns:p14="http://schemas.microsoft.com/office/powerpoint/2010/main" val="170882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14</a:t>
            </a:fld>
            <a:endParaRPr lang="en-US"/>
          </a:p>
        </p:txBody>
      </p:sp>
    </p:spTree>
    <p:extLst>
      <p:ext uri="{BB962C8B-B14F-4D97-AF65-F5344CB8AC3E}">
        <p14:creationId xmlns:p14="http://schemas.microsoft.com/office/powerpoint/2010/main" val="199454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15</a:t>
            </a:fld>
            <a:endParaRPr lang="en-US"/>
          </a:p>
        </p:txBody>
      </p:sp>
    </p:spTree>
    <p:extLst>
      <p:ext uri="{BB962C8B-B14F-4D97-AF65-F5344CB8AC3E}">
        <p14:creationId xmlns:p14="http://schemas.microsoft.com/office/powerpoint/2010/main" val="646732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16</a:t>
            </a:fld>
            <a:endParaRPr lang="en-US"/>
          </a:p>
        </p:txBody>
      </p:sp>
    </p:spTree>
    <p:extLst>
      <p:ext uri="{BB962C8B-B14F-4D97-AF65-F5344CB8AC3E}">
        <p14:creationId xmlns:p14="http://schemas.microsoft.com/office/powerpoint/2010/main" val="59568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20</a:t>
            </a:fld>
            <a:endParaRPr lang="en-US"/>
          </a:p>
        </p:txBody>
      </p:sp>
    </p:spTree>
    <p:extLst>
      <p:ext uri="{BB962C8B-B14F-4D97-AF65-F5344CB8AC3E}">
        <p14:creationId xmlns:p14="http://schemas.microsoft.com/office/powerpoint/2010/main" val="3711523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21</a:t>
            </a:fld>
            <a:endParaRPr lang="en-US"/>
          </a:p>
        </p:txBody>
      </p:sp>
    </p:spTree>
    <p:extLst>
      <p:ext uri="{BB962C8B-B14F-4D97-AF65-F5344CB8AC3E}">
        <p14:creationId xmlns:p14="http://schemas.microsoft.com/office/powerpoint/2010/main" val="2650393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22</a:t>
            </a:fld>
            <a:endParaRPr lang="en-US"/>
          </a:p>
        </p:txBody>
      </p:sp>
    </p:spTree>
    <p:extLst>
      <p:ext uri="{BB962C8B-B14F-4D97-AF65-F5344CB8AC3E}">
        <p14:creationId xmlns:p14="http://schemas.microsoft.com/office/powerpoint/2010/main" val="240363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28</a:t>
            </a:fld>
            <a:endParaRPr lang="en-US"/>
          </a:p>
        </p:txBody>
      </p:sp>
    </p:spTree>
    <p:extLst>
      <p:ext uri="{BB962C8B-B14F-4D97-AF65-F5344CB8AC3E}">
        <p14:creationId xmlns:p14="http://schemas.microsoft.com/office/powerpoint/2010/main" val="225155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29</a:t>
            </a:fld>
            <a:endParaRPr lang="en-US"/>
          </a:p>
        </p:txBody>
      </p:sp>
    </p:spTree>
    <p:extLst>
      <p:ext uri="{BB962C8B-B14F-4D97-AF65-F5344CB8AC3E}">
        <p14:creationId xmlns:p14="http://schemas.microsoft.com/office/powerpoint/2010/main" val="3056873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30</a:t>
            </a:fld>
            <a:endParaRPr lang="en-US"/>
          </a:p>
        </p:txBody>
      </p:sp>
    </p:spTree>
    <p:extLst>
      <p:ext uri="{BB962C8B-B14F-4D97-AF65-F5344CB8AC3E}">
        <p14:creationId xmlns:p14="http://schemas.microsoft.com/office/powerpoint/2010/main" val="2190605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a:t>
            </a:fld>
            <a:endParaRPr lang="en-US"/>
          </a:p>
        </p:txBody>
      </p:sp>
    </p:spTree>
    <p:extLst>
      <p:ext uri="{BB962C8B-B14F-4D97-AF65-F5344CB8AC3E}">
        <p14:creationId xmlns:p14="http://schemas.microsoft.com/office/powerpoint/2010/main" val="402617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31</a:t>
            </a:fld>
            <a:endParaRPr lang="en-US"/>
          </a:p>
        </p:txBody>
      </p:sp>
    </p:spTree>
    <p:extLst>
      <p:ext uri="{BB962C8B-B14F-4D97-AF65-F5344CB8AC3E}">
        <p14:creationId xmlns:p14="http://schemas.microsoft.com/office/powerpoint/2010/main" val="1511611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33</a:t>
            </a:fld>
            <a:endParaRPr lang="en-US"/>
          </a:p>
        </p:txBody>
      </p:sp>
    </p:spTree>
    <p:extLst>
      <p:ext uri="{BB962C8B-B14F-4D97-AF65-F5344CB8AC3E}">
        <p14:creationId xmlns:p14="http://schemas.microsoft.com/office/powerpoint/2010/main" val="144469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34</a:t>
            </a:fld>
            <a:endParaRPr lang="en-US"/>
          </a:p>
        </p:txBody>
      </p:sp>
    </p:spTree>
    <p:extLst>
      <p:ext uri="{BB962C8B-B14F-4D97-AF65-F5344CB8AC3E}">
        <p14:creationId xmlns:p14="http://schemas.microsoft.com/office/powerpoint/2010/main" val="87097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35</a:t>
            </a:fld>
            <a:endParaRPr lang="en-US"/>
          </a:p>
        </p:txBody>
      </p:sp>
    </p:spTree>
    <p:extLst>
      <p:ext uri="{BB962C8B-B14F-4D97-AF65-F5344CB8AC3E}">
        <p14:creationId xmlns:p14="http://schemas.microsoft.com/office/powerpoint/2010/main" val="2086304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
        <p:nvSpPr>
          <p:cNvPr id="1894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4875" eaLnBrk="0" hangingPunct="0">
              <a:defRPr sz="1600">
                <a:solidFill>
                  <a:schemeClr val="bg1"/>
                </a:solidFill>
                <a:latin typeface="Arial" charset="0"/>
                <a:cs typeface="Arial" charset="0"/>
              </a:defRPr>
            </a:lvl1pPr>
            <a:lvl2pPr marL="742950" indent="-285750" defTabSz="904875" eaLnBrk="0" hangingPunct="0">
              <a:defRPr sz="1600">
                <a:solidFill>
                  <a:schemeClr val="bg1"/>
                </a:solidFill>
                <a:latin typeface="Arial" charset="0"/>
                <a:cs typeface="Arial" charset="0"/>
              </a:defRPr>
            </a:lvl2pPr>
            <a:lvl3pPr marL="1143000" indent="-228600" defTabSz="904875" eaLnBrk="0" hangingPunct="0">
              <a:defRPr sz="1600">
                <a:solidFill>
                  <a:schemeClr val="bg1"/>
                </a:solidFill>
                <a:latin typeface="Arial" charset="0"/>
                <a:cs typeface="Arial" charset="0"/>
              </a:defRPr>
            </a:lvl3pPr>
            <a:lvl4pPr marL="1600200" indent="-228600" defTabSz="904875" eaLnBrk="0" hangingPunct="0">
              <a:defRPr sz="1600">
                <a:solidFill>
                  <a:schemeClr val="bg1"/>
                </a:solidFill>
                <a:latin typeface="Arial" charset="0"/>
                <a:cs typeface="Arial" charset="0"/>
              </a:defRPr>
            </a:lvl4pPr>
            <a:lvl5pPr marL="2057400" indent="-228600" defTabSz="904875" eaLnBrk="0" hangingPunct="0">
              <a:defRPr sz="1600">
                <a:solidFill>
                  <a:schemeClr val="bg1"/>
                </a:solidFill>
                <a:latin typeface="Arial" charset="0"/>
                <a:cs typeface="Arial" charset="0"/>
              </a:defRPr>
            </a:lvl5pPr>
            <a:lvl6pPr marL="2514600" indent="-228600" defTabSz="904875" eaLnBrk="0" fontAlgn="base" hangingPunct="0">
              <a:spcBef>
                <a:spcPct val="0"/>
              </a:spcBef>
              <a:spcAft>
                <a:spcPct val="0"/>
              </a:spcAft>
              <a:defRPr sz="1600">
                <a:solidFill>
                  <a:schemeClr val="bg1"/>
                </a:solidFill>
                <a:latin typeface="Arial" charset="0"/>
                <a:cs typeface="Arial" charset="0"/>
              </a:defRPr>
            </a:lvl6pPr>
            <a:lvl7pPr marL="2971800" indent="-228600" defTabSz="904875" eaLnBrk="0" fontAlgn="base" hangingPunct="0">
              <a:spcBef>
                <a:spcPct val="0"/>
              </a:spcBef>
              <a:spcAft>
                <a:spcPct val="0"/>
              </a:spcAft>
              <a:defRPr sz="1600">
                <a:solidFill>
                  <a:schemeClr val="bg1"/>
                </a:solidFill>
                <a:latin typeface="Arial" charset="0"/>
                <a:cs typeface="Arial" charset="0"/>
              </a:defRPr>
            </a:lvl7pPr>
            <a:lvl8pPr marL="3429000" indent="-228600" defTabSz="904875" eaLnBrk="0" fontAlgn="base" hangingPunct="0">
              <a:spcBef>
                <a:spcPct val="0"/>
              </a:spcBef>
              <a:spcAft>
                <a:spcPct val="0"/>
              </a:spcAft>
              <a:defRPr sz="1600">
                <a:solidFill>
                  <a:schemeClr val="bg1"/>
                </a:solidFill>
                <a:latin typeface="Arial" charset="0"/>
                <a:cs typeface="Arial" charset="0"/>
              </a:defRPr>
            </a:lvl8pPr>
            <a:lvl9pPr marL="3886200" indent="-228600" defTabSz="904875" eaLnBrk="0" fontAlgn="base" hangingPunct="0">
              <a:spcBef>
                <a:spcPct val="0"/>
              </a:spcBef>
              <a:spcAft>
                <a:spcPct val="0"/>
              </a:spcAft>
              <a:defRPr sz="1600">
                <a:solidFill>
                  <a:schemeClr val="bg1"/>
                </a:solidFill>
                <a:latin typeface="Arial" charset="0"/>
                <a:cs typeface="Arial" charset="0"/>
              </a:defRPr>
            </a:lvl9pPr>
          </a:lstStyle>
          <a:p>
            <a:pPr eaLnBrk="1" hangingPunct="1"/>
            <a:fld id="{4DA28042-D227-4498-99CD-B3FCABB2D240}" type="slidenum">
              <a:rPr lang="en-US" sz="1200" smtClean="0">
                <a:solidFill>
                  <a:schemeClr val="tx1"/>
                </a:solidFill>
              </a:rPr>
              <a:pPr eaLnBrk="1" hangingPunct="1"/>
              <a:t>36</a:t>
            </a:fld>
            <a:endParaRPr lang="en-US" sz="1200" smtClean="0">
              <a:solidFill>
                <a:schemeClr val="tx1"/>
              </a:solidFill>
            </a:endParaRPr>
          </a:p>
        </p:txBody>
      </p:sp>
    </p:spTree>
    <p:extLst>
      <p:ext uri="{BB962C8B-B14F-4D97-AF65-F5344CB8AC3E}">
        <p14:creationId xmlns:p14="http://schemas.microsoft.com/office/powerpoint/2010/main" val="838374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
        <p:nvSpPr>
          <p:cNvPr id="1894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4875" eaLnBrk="0" hangingPunct="0">
              <a:defRPr sz="1600">
                <a:solidFill>
                  <a:schemeClr val="bg1"/>
                </a:solidFill>
                <a:latin typeface="Arial" charset="0"/>
                <a:cs typeface="Arial" charset="0"/>
              </a:defRPr>
            </a:lvl1pPr>
            <a:lvl2pPr marL="742950" indent="-285750" defTabSz="904875" eaLnBrk="0" hangingPunct="0">
              <a:defRPr sz="1600">
                <a:solidFill>
                  <a:schemeClr val="bg1"/>
                </a:solidFill>
                <a:latin typeface="Arial" charset="0"/>
                <a:cs typeface="Arial" charset="0"/>
              </a:defRPr>
            </a:lvl2pPr>
            <a:lvl3pPr marL="1143000" indent="-228600" defTabSz="904875" eaLnBrk="0" hangingPunct="0">
              <a:defRPr sz="1600">
                <a:solidFill>
                  <a:schemeClr val="bg1"/>
                </a:solidFill>
                <a:latin typeface="Arial" charset="0"/>
                <a:cs typeface="Arial" charset="0"/>
              </a:defRPr>
            </a:lvl3pPr>
            <a:lvl4pPr marL="1600200" indent="-228600" defTabSz="904875" eaLnBrk="0" hangingPunct="0">
              <a:defRPr sz="1600">
                <a:solidFill>
                  <a:schemeClr val="bg1"/>
                </a:solidFill>
                <a:latin typeface="Arial" charset="0"/>
                <a:cs typeface="Arial" charset="0"/>
              </a:defRPr>
            </a:lvl4pPr>
            <a:lvl5pPr marL="2057400" indent="-228600" defTabSz="904875" eaLnBrk="0" hangingPunct="0">
              <a:defRPr sz="1600">
                <a:solidFill>
                  <a:schemeClr val="bg1"/>
                </a:solidFill>
                <a:latin typeface="Arial" charset="0"/>
                <a:cs typeface="Arial" charset="0"/>
              </a:defRPr>
            </a:lvl5pPr>
            <a:lvl6pPr marL="2514600" indent="-228600" defTabSz="904875" eaLnBrk="0" fontAlgn="base" hangingPunct="0">
              <a:spcBef>
                <a:spcPct val="0"/>
              </a:spcBef>
              <a:spcAft>
                <a:spcPct val="0"/>
              </a:spcAft>
              <a:defRPr sz="1600">
                <a:solidFill>
                  <a:schemeClr val="bg1"/>
                </a:solidFill>
                <a:latin typeface="Arial" charset="0"/>
                <a:cs typeface="Arial" charset="0"/>
              </a:defRPr>
            </a:lvl6pPr>
            <a:lvl7pPr marL="2971800" indent="-228600" defTabSz="904875" eaLnBrk="0" fontAlgn="base" hangingPunct="0">
              <a:spcBef>
                <a:spcPct val="0"/>
              </a:spcBef>
              <a:spcAft>
                <a:spcPct val="0"/>
              </a:spcAft>
              <a:defRPr sz="1600">
                <a:solidFill>
                  <a:schemeClr val="bg1"/>
                </a:solidFill>
                <a:latin typeface="Arial" charset="0"/>
                <a:cs typeface="Arial" charset="0"/>
              </a:defRPr>
            </a:lvl7pPr>
            <a:lvl8pPr marL="3429000" indent="-228600" defTabSz="904875" eaLnBrk="0" fontAlgn="base" hangingPunct="0">
              <a:spcBef>
                <a:spcPct val="0"/>
              </a:spcBef>
              <a:spcAft>
                <a:spcPct val="0"/>
              </a:spcAft>
              <a:defRPr sz="1600">
                <a:solidFill>
                  <a:schemeClr val="bg1"/>
                </a:solidFill>
                <a:latin typeface="Arial" charset="0"/>
                <a:cs typeface="Arial" charset="0"/>
              </a:defRPr>
            </a:lvl8pPr>
            <a:lvl9pPr marL="3886200" indent="-228600" defTabSz="904875" eaLnBrk="0" fontAlgn="base" hangingPunct="0">
              <a:spcBef>
                <a:spcPct val="0"/>
              </a:spcBef>
              <a:spcAft>
                <a:spcPct val="0"/>
              </a:spcAft>
              <a:defRPr sz="1600">
                <a:solidFill>
                  <a:schemeClr val="bg1"/>
                </a:solidFill>
                <a:latin typeface="Arial" charset="0"/>
                <a:cs typeface="Arial" charset="0"/>
              </a:defRPr>
            </a:lvl9pPr>
          </a:lstStyle>
          <a:p>
            <a:pPr eaLnBrk="1" hangingPunct="1"/>
            <a:fld id="{4DA28042-D227-4498-99CD-B3FCABB2D240}" type="slidenum">
              <a:rPr lang="en-US" sz="1200" smtClean="0">
                <a:solidFill>
                  <a:schemeClr val="tx1"/>
                </a:solidFill>
              </a:rPr>
              <a:pPr eaLnBrk="1" hangingPunct="1"/>
              <a:t>37</a:t>
            </a:fld>
            <a:endParaRPr lang="en-US" sz="1200" smtClean="0">
              <a:solidFill>
                <a:schemeClr val="tx1"/>
              </a:solidFill>
            </a:endParaRPr>
          </a:p>
        </p:txBody>
      </p:sp>
    </p:spTree>
    <p:extLst>
      <p:ext uri="{BB962C8B-B14F-4D97-AF65-F5344CB8AC3E}">
        <p14:creationId xmlns:p14="http://schemas.microsoft.com/office/powerpoint/2010/main" val="32318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
        <p:nvSpPr>
          <p:cNvPr id="1904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4875" eaLnBrk="0" hangingPunct="0">
              <a:defRPr sz="1600">
                <a:solidFill>
                  <a:schemeClr val="bg1"/>
                </a:solidFill>
                <a:latin typeface="Arial" charset="0"/>
                <a:cs typeface="Arial" charset="0"/>
              </a:defRPr>
            </a:lvl1pPr>
            <a:lvl2pPr marL="742950" indent="-285750" defTabSz="904875" eaLnBrk="0" hangingPunct="0">
              <a:defRPr sz="1600">
                <a:solidFill>
                  <a:schemeClr val="bg1"/>
                </a:solidFill>
                <a:latin typeface="Arial" charset="0"/>
                <a:cs typeface="Arial" charset="0"/>
              </a:defRPr>
            </a:lvl2pPr>
            <a:lvl3pPr marL="1143000" indent="-228600" defTabSz="904875" eaLnBrk="0" hangingPunct="0">
              <a:defRPr sz="1600">
                <a:solidFill>
                  <a:schemeClr val="bg1"/>
                </a:solidFill>
                <a:latin typeface="Arial" charset="0"/>
                <a:cs typeface="Arial" charset="0"/>
              </a:defRPr>
            </a:lvl3pPr>
            <a:lvl4pPr marL="1600200" indent="-228600" defTabSz="904875" eaLnBrk="0" hangingPunct="0">
              <a:defRPr sz="1600">
                <a:solidFill>
                  <a:schemeClr val="bg1"/>
                </a:solidFill>
                <a:latin typeface="Arial" charset="0"/>
                <a:cs typeface="Arial" charset="0"/>
              </a:defRPr>
            </a:lvl4pPr>
            <a:lvl5pPr marL="2057400" indent="-228600" defTabSz="904875" eaLnBrk="0" hangingPunct="0">
              <a:defRPr sz="1600">
                <a:solidFill>
                  <a:schemeClr val="bg1"/>
                </a:solidFill>
                <a:latin typeface="Arial" charset="0"/>
                <a:cs typeface="Arial" charset="0"/>
              </a:defRPr>
            </a:lvl5pPr>
            <a:lvl6pPr marL="2514600" indent="-228600" defTabSz="904875" eaLnBrk="0" fontAlgn="base" hangingPunct="0">
              <a:spcBef>
                <a:spcPct val="0"/>
              </a:spcBef>
              <a:spcAft>
                <a:spcPct val="0"/>
              </a:spcAft>
              <a:defRPr sz="1600">
                <a:solidFill>
                  <a:schemeClr val="bg1"/>
                </a:solidFill>
                <a:latin typeface="Arial" charset="0"/>
                <a:cs typeface="Arial" charset="0"/>
              </a:defRPr>
            </a:lvl6pPr>
            <a:lvl7pPr marL="2971800" indent="-228600" defTabSz="904875" eaLnBrk="0" fontAlgn="base" hangingPunct="0">
              <a:spcBef>
                <a:spcPct val="0"/>
              </a:spcBef>
              <a:spcAft>
                <a:spcPct val="0"/>
              </a:spcAft>
              <a:defRPr sz="1600">
                <a:solidFill>
                  <a:schemeClr val="bg1"/>
                </a:solidFill>
                <a:latin typeface="Arial" charset="0"/>
                <a:cs typeface="Arial" charset="0"/>
              </a:defRPr>
            </a:lvl7pPr>
            <a:lvl8pPr marL="3429000" indent="-228600" defTabSz="904875" eaLnBrk="0" fontAlgn="base" hangingPunct="0">
              <a:spcBef>
                <a:spcPct val="0"/>
              </a:spcBef>
              <a:spcAft>
                <a:spcPct val="0"/>
              </a:spcAft>
              <a:defRPr sz="1600">
                <a:solidFill>
                  <a:schemeClr val="bg1"/>
                </a:solidFill>
                <a:latin typeface="Arial" charset="0"/>
                <a:cs typeface="Arial" charset="0"/>
              </a:defRPr>
            </a:lvl8pPr>
            <a:lvl9pPr marL="3886200" indent="-228600" defTabSz="904875" eaLnBrk="0" fontAlgn="base" hangingPunct="0">
              <a:spcBef>
                <a:spcPct val="0"/>
              </a:spcBef>
              <a:spcAft>
                <a:spcPct val="0"/>
              </a:spcAft>
              <a:defRPr sz="1600">
                <a:solidFill>
                  <a:schemeClr val="bg1"/>
                </a:solidFill>
                <a:latin typeface="Arial" charset="0"/>
                <a:cs typeface="Arial" charset="0"/>
              </a:defRPr>
            </a:lvl9pPr>
          </a:lstStyle>
          <a:p>
            <a:pPr eaLnBrk="1" hangingPunct="1"/>
            <a:fld id="{F3596416-986E-4232-A764-FD90A5FD6F9E}" type="slidenum">
              <a:rPr lang="en-US" sz="1200" smtClean="0">
                <a:solidFill>
                  <a:schemeClr val="tx1"/>
                </a:solidFill>
              </a:rPr>
              <a:pPr eaLnBrk="1" hangingPunct="1"/>
              <a:t>38</a:t>
            </a:fld>
            <a:endParaRPr lang="en-US" sz="1200" smtClean="0">
              <a:solidFill>
                <a:schemeClr val="tx1"/>
              </a:solidFill>
            </a:endParaRPr>
          </a:p>
        </p:txBody>
      </p:sp>
    </p:spTree>
    <p:extLst>
      <p:ext uri="{BB962C8B-B14F-4D97-AF65-F5344CB8AC3E}">
        <p14:creationId xmlns:p14="http://schemas.microsoft.com/office/powerpoint/2010/main" val="290894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
        <p:nvSpPr>
          <p:cNvPr id="1914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4875" eaLnBrk="0" hangingPunct="0">
              <a:defRPr sz="1600">
                <a:solidFill>
                  <a:schemeClr val="bg1"/>
                </a:solidFill>
                <a:latin typeface="Arial" charset="0"/>
                <a:cs typeface="Arial" charset="0"/>
              </a:defRPr>
            </a:lvl1pPr>
            <a:lvl2pPr marL="742950" indent="-285750" defTabSz="904875" eaLnBrk="0" hangingPunct="0">
              <a:defRPr sz="1600">
                <a:solidFill>
                  <a:schemeClr val="bg1"/>
                </a:solidFill>
                <a:latin typeface="Arial" charset="0"/>
                <a:cs typeface="Arial" charset="0"/>
              </a:defRPr>
            </a:lvl2pPr>
            <a:lvl3pPr marL="1143000" indent="-228600" defTabSz="904875" eaLnBrk="0" hangingPunct="0">
              <a:defRPr sz="1600">
                <a:solidFill>
                  <a:schemeClr val="bg1"/>
                </a:solidFill>
                <a:latin typeface="Arial" charset="0"/>
                <a:cs typeface="Arial" charset="0"/>
              </a:defRPr>
            </a:lvl3pPr>
            <a:lvl4pPr marL="1600200" indent="-228600" defTabSz="904875" eaLnBrk="0" hangingPunct="0">
              <a:defRPr sz="1600">
                <a:solidFill>
                  <a:schemeClr val="bg1"/>
                </a:solidFill>
                <a:latin typeface="Arial" charset="0"/>
                <a:cs typeface="Arial" charset="0"/>
              </a:defRPr>
            </a:lvl4pPr>
            <a:lvl5pPr marL="2057400" indent="-228600" defTabSz="904875" eaLnBrk="0" hangingPunct="0">
              <a:defRPr sz="1600">
                <a:solidFill>
                  <a:schemeClr val="bg1"/>
                </a:solidFill>
                <a:latin typeface="Arial" charset="0"/>
                <a:cs typeface="Arial" charset="0"/>
              </a:defRPr>
            </a:lvl5pPr>
            <a:lvl6pPr marL="2514600" indent="-228600" defTabSz="904875" eaLnBrk="0" fontAlgn="base" hangingPunct="0">
              <a:spcBef>
                <a:spcPct val="0"/>
              </a:spcBef>
              <a:spcAft>
                <a:spcPct val="0"/>
              </a:spcAft>
              <a:defRPr sz="1600">
                <a:solidFill>
                  <a:schemeClr val="bg1"/>
                </a:solidFill>
                <a:latin typeface="Arial" charset="0"/>
                <a:cs typeface="Arial" charset="0"/>
              </a:defRPr>
            </a:lvl6pPr>
            <a:lvl7pPr marL="2971800" indent="-228600" defTabSz="904875" eaLnBrk="0" fontAlgn="base" hangingPunct="0">
              <a:spcBef>
                <a:spcPct val="0"/>
              </a:spcBef>
              <a:spcAft>
                <a:spcPct val="0"/>
              </a:spcAft>
              <a:defRPr sz="1600">
                <a:solidFill>
                  <a:schemeClr val="bg1"/>
                </a:solidFill>
                <a:latin typeface="Arial" charset="0"/>
                <a:cs typeface="Arial" charset="0"/>
              </a:defRPr>
            </a:lvl7pPr>
            <a:lvl8pPr marL="3429000" indent="-228600" defTabSz="904875" eaLnBrk="0" fontAlgn="base" hangingPunct="0">
              <a:spcBef>
                <a:spcPct val="0"/>
              </a:spcBef>
              <a:spcAft>
                <a:spcPct val="0"/>
              </a:spcAft>
              <a:defRPr sz="1600">
                <a:solidFill>
                  <a:schemeClr val="bg1"/>
                </a:solidFill>
                <a:latin typeface="Arial" charset="0"/>
                <a:cs typeface="Arial" charset="0"/>
              </a:defRPr>
            </a:lvl8pPr>
            <a:lvl9pPr marL="3886200" indent="-228600" defTabSz="904875" eaLnBrk="0" fontAlgn="base" hangingPunct="0">
              <a:spcBef>
                <a:spcPct val="0"/>
              </a:spcBef>
              <a:spcAft>
                <a:spcPct val="0"/>
              </a:spcAft>
              <a:defRPr sz="1600">
                <a:solidFill>
                  <a:schemeClr val="bg1"/>
                </a:solidFill>
                <a:latin typeface="Arial" charset="0"/>
                <a:cs typeface="Arial" charset="0"/>
              </a:defRPr>
            </a:lvl9pPr>
          </a:lstStyle>
          <a:p>
            <a:pPr eaLnBrk="1" hangingPunct="1"/>
            <a:fld id="{B284E75A-CEA2-468A-BBDE-DC8B66C25DAF}" type="slidenum">
              <a:rPr lang="en-US" sz="1200" smtClean="0">
                <a:solidFill>
                  <a:schemeClr val="tx1"/>
                </a:solidFill>
              </a:rPr>
              <a:pPr eaLnBrk="1" hangingPunct="1"/>
              <a:t>39</a:t>
            </a:fld>
            <a:endParaRPr lang="en-US" sz="1200" smtClean="0">
              <a:solidFill>
                <a:schemeClr val="tx1"/>
              </a:solidFill>
            </a:endParaRPr>
          </a:p>
        </p:txBody>
      </p:sp>
    </p:spTree>
    <p:extLst>
      <p:ext uri="{BB962C8B-B14F-4D97-AF65-F5344CB8AC3E}">
        <p14:creationId xmlns:p14="http://schemas.microsoft.com/office/powerpoint/2010/main" val="857550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40</a:t>
            </a:fld>
            <a:endParaRPr lang="en-US"/>
          </a:p>
        </p:txBody>
      </p:sp>
    </p:spTree>
    <p:extLst>
      <p:ext uri="{BB962C8B-B14F-4D97-AF65-F5344CB8AC3E}">
        <p14:creationId xmlns:p14="http://schemas.microsoft.com/office/powerpoint/2010/main" val="304059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41</a:t>
            </a:fld>
            <a:endParaRPr lang="en-US"/>
          </a:p>
        </p:txBody>
      </p:sp>
    </p:spTree>
    <p:extLst>
      <p:ext uri="{BB962C8B-B14F-4D97-AF65-F5344CB8AC3E}">
        <p14:creationId xmlns:p14="http://schemas.microsoft.com/office/powerpoint/2010/main" val="334371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a:t>
            </a:fld>
            <a:endParaRPr lang="en-US"/>
          </a:p>
        </p:txBody>
      </p:sp>
    </p:spTree>
    <p:extLst>
      <p:ext uri="{BB962C8B-B14F-4D97-AF65-F5344CB8AC3E}">
        <p14:creationId xmlns:p14="http://schemas.microsoft.com/office/powerpoint/2010/main" val="1410678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42</a:t>
            </a:fld>
            <a:endParaRPr lang="en-US"/>
          </a:p>
        </p:txBody>
      </p:sp>
    </p:spTree>
    <p:extLst>
      <p:ext uri="{BB962C8B-B14F-4D97-AF65-F5344CB8AC3E}">
        <p14:creationId xmlns:p14="http://schemas.microsoft.com/office/powerpoint/2010/main" val="1091841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43</a:t>
            </a:fld>
            <a:endParaRPr lang="en-US"/>
          </a:p>
        </p:txBody>
      </p:sp>
    </p:spTree>
    <p:extLst>
      <p:ext uri="{BB962C8B-B14F-4D97-AF65-F5344CB8AC3E}">
        <p14:creationId xmlns:p14="http://schemas.microsoft.com/office/powerpoint/2010/main" val="28834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44</a:t>
            </a:fld>
            <a:endParaRPr lang="en-US"/>
          </a:p>
        </p:txBody>
      </p:sp>
    </p:spTree>
    <p:extLst>
      <p:ext uri="{BB962C8B-B14F-4D97-AF65-F5344CB8AC3E}">
        <p14:creationId xmlns:p14="http://schemas.microsoft.com/office/powerpoint/2010/main" val="636755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45</a:t>
            </a:fld>
            <a:endParaRPr lang="en-US"/>
          </a:p>
        </p:txBody>
      </p:sp>
    </p:spTree>
    <p:extLst>
      <p:ext uri="{BB962C8B-B14F-4D97-AF65-F5344CB8AC3E}">
        <p14:creationId xmlns:p14="http://schemas.microsoft.com/office/powerpoint/2010/main" val="958247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46</a:t>
            </a:fld>
            <a:endParaRPr lang="en-US"/>
          </a:p>
        </p:txBody>
      </p:sp>
    </p:spTree>
    <p:extLst>
      <p:ext uri="{BB962C8B-B14F-4D97-AF65-F5344CB8AC3E}">
        <p14:creationId xmlns:p14="http://schemas.microsoft.com/office/powerpoint/2010/main" val="326520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47</a:t>
            </a:fld>
            <a:endParaRPr lang="en-US"/>
          </a:p>
        </p:txBody>
      </p:sp>
    </p:spTree>
    <p:extLst>
      <p:ext uri="{BB962C8B-B14F-4D97-AF65-F5344CB8AC3E}">
        <p14:creationId xmlns:p14="http://schemas.microsoft.com/office/powerpoint/2010/main" val="681651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48</a:t>
            </a:fld>
            <a:endParaRPr lang="en-US"/>
          </a:p>
        </p:txBody>
      </p:sp>
    </p:spTree>
    <p:extLst>
      <p:ext uri="{BB962C8B-B14F-4D97-AF65-F5344CB8AC3E}">
        <p14:creationId xmlns:p14="http://schemas.microsoft.com/office/powerpoint/2010/main" val="3827356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49</a:t>
            </a:fld>
            <a:endParaRPr lang="en-US"/>
          </a:p>
        </p:txBody>
      </p:sp>
    </p:spTree>
    <p:extLst>
      <p:ext uri="{BB962C8B-B14F-4D97-AF65-F5344CB8AC3E}">
        <p14:creationId xmlns:p14="http://schemas.microsoft.com/office/powerpoint/2010/main" val="3793453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50</a:t>
            </a:fld>
            <a:endParaRPr lang="en-US"/>
          </a:p>
        </p:txBody>
      </p:sp>
    </p:spTree>
    <p:extLst>
      <p:ext uri="{BB962C8B-B14F-4D97-AF65-F5344CB8AC3E}">
        <p14:creationId xmlns:p14="http://schemas.microsoft.com/office/powerpoint/2010/main" val="3355951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51</a:t>
            </a:fld>
            <a:endParaRPr lang="en-US"/>
          </a:p>
        </p:txBody>
      </p:sp>
    </p:spTree>
    <p:extLst>
      <p:ext uri="{BB962C8B-B14F-4D97-AF65-F5344CB8AC3E}">
        <p14:creationId xmlns:p14="http://schemas.microsoft.com/office/powerpoint/2010/main" val="389792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a:t>
            </a:fld>
            <a:endParaRPr lang="en-US"/>
          </a:p>
        </p:txBody>
      </p:sp>
    </p:spTree>
    <p:extLst>
      <p:ext uri="{BB962C8B-B14F-4D97-AF65-F5344CB8AC3E}">
        <p14:creationId xmlns:p14="http://schemas.microsoft.com/office/powerpoint/2010/main" val="3019189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52</a:t>
            </a:fld>
            <a:endParaRPr lang="en-US"/>
          </a:p>
        </p:txBody>
      </p:sp>
    </p:spTree>
    <p:extLst>
      <p:ext uri="{BB962C8B-B14F-4D97-AF65-F5344CB8AC3E}">
        <p14:creationId xmlns:p14="http://schemas.microsoft.com/office/powerpoint/2010/main" val="3161391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53</a:t>
            </a:fld>
            <a:endParaRPr lang="en-US"/>
          </a:p>
        </p:txBody>
      </p:sp>
    </p:spTree>
    <p:extLst>
      <p:ext uri="{BB962C8B-B14F-4D97-AF65-F5344CB8AC3E}">
        <p14:creationId xmlns:p14="http://schemas.microsoft.com/office/powerpoint/2010/main" val="3927004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54</a:t>
            </a:fld>
            <a:endParaRPr lang="en-US"/>
          </a:p>
        </p:txBody>
      </p:sp>
    </p:spTree>
    <p:extLst>
      <p:ext uri="{BB962C8B-B14F-4D97-AF65-F5344CB8AC3E}">
        <p14:creationId xmlns:p14="http://schemas.microsoft.com/office/powerpoint/2010/main" val="659474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55</a:t>
            </a:fld>
            <a:endParaRPr lang="en-US"/>
          </a:p>
        </p:txBody>
      </p:sp>
    </p:spTree>
    <p:extLst>
      <p:ext uri="{BB962C8B-B14F-4D97-AF65-F5344CB8AC3E}">
        <p14:creationId xmlns:p14="http://schemas.microsoft.com/office/powerpoint/2010/main" val="3084106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56</a:t>
            </a:fld>
            <a:endParaRPr lang="en-US"/>
          </a:p>
        </p:txBody>
      </p:sp>
    </p:spTree>
    <p:extLst>
      <p:ext uri="{BB962C8B-B14F-4D97-AF65-F5344CB8AC3E}">
        <p14:creationId xmlns:p14="http://schemas.microsoft.com/office/powerpoint/2010/main" val="1947766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57</a:t>
            </a:fld>
            <a:endParaRPr lang="en-US"/>
          </a:p>
        </p:txBody>
      </p:sp>
    </p:spTree>
    <p:extLst>
      <p:ext uri="{BB962C8B-B14F-4D97-AF65-F5344CB8AC3E}">
        <p14:creationId xmlns:p14="http://schemas.microsoft.com/office/powerpoint/2010/main" val="1438396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58</a:t>
            </a:fld>
            <a:endParaRPr lang="en-US"/>
          </a:p>
        </p:txBody>
      </p:sp>
    </p:spTree>
    <p:extLst>
      <p:ext uri="{BB962C8B-B14F-4D97-AF65-F5344CB8AC3E}">
        <p14:creationId xmlns:p14="http://schemas.microsoft.com/office/powerpoint/2010/main" val="1175288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59</a:t>
            </a:fld>
            <a:endParaRPr lang="en-US"/>
          </a:p>
        </p:txBody>
      </p:sp>
    </p:spTree>
    <p:extLst>
      <p:ext uri="{BB962C8B-B14F-4D97-AF65-F5344CB8AC3E}">
        <p14:creationId xmlns:p14="http://schemas.microsoft.com/office/powerpoint/2010/main" val="1471986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60</a:t>
            </a:fld>
            <a:endParaRPr lang="en-US"/>
          </a:p>
        </p:txBody>
      </p:sp>
    </p:spTree>
    <p:extLst>
      <p:ext uri="{BB962C8B-B14F-4D97-AF65-F5344CB8AC3E}">
        <p14:creationId xmlns:p14="http://schemas.microsoft.com/office/powerpoint/2010/main" val="772482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61</a:t>
            </a:fld>
            <a:endParaRPr lang="en-US"/>
          </a:p>
        </p:txBody>
      </p:sp>
    </p:spTree>
    <p:extLst>
      <p:ext uri="{BB962C8B-B14F-4D97-AF65-F5344CB8AC3E}">
        <p14:creationId xmlns:p14="http://schemas.microsoft.com/office/powerpoint/2010/main" val="1961620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a:t>
            </a:fld>
            <a:endParaRPr lang="en-US"/>
          </a:p>
        </p:txBody>
      </p:sp>
    </p:spTree>
    <p:extLst>
      <p:ext uri="{BB962C8B-B14F-4D97-AF65-F5344CB8AC3E}">
        <p14:creationId xmlns:p14="http://schemas.microsoft.com/office/powerpoint/2010/main" val="3587473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63</a:t>
            </a:fld>
            <a:endParaRPr lang="en-US"/>
          </a:p>
        </p:txBody>
      </p:sp>
    </p:spTree>
    <p:extLst>
      <p:ext uri="{BB962C8B-B14F-4D97-AF65-F5344CB8AC3E}">
        <p14:creationId xmlns:p14="http://schemas.microsoft.com/office/powerpoint/2010/main" val="1204105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69</a:t>
            </a:fld>
            <a:endParaRPr lang="en-US"/>
          </a:p>
        </p:txBody>
      </p:sp>
    </p:spTree>
    <p:extLst>
      <p:ext uri="{BB962C8B-B14F-4D97-AF65-F5344CB8AC3E}">
        <p14:creationId xmlns:p14="http://schemas.microsoft.com/office/powerpoint/2010/main" val="340137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70</a:t>
            </a:fld>
            <a:endParaRPr lang="en-US"/>
          </a:p>
        </p:txBody>
      </p:sp>
    </p:spTree>
    <p:extLst>
      <p:ext uri="{BB962C8B-B14F-4D97-AF65-F5344CB8AC3E}">
        <p14:creationId xmlns:p14="http://schemas.microsoft.com/office/powerpoint/2010/main" val="4136443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76</a:t>
            </a:fld>
            <a:endParaRPr lang="en-US"/>
          </a:p>
        </p:txBody>
      </p:sp>
    </p:spTree>
    <p:extLst>
      <p:ext uri="{BB962C8B-B14F-4D97-AF65-F5344CB8AC3E}">
        <p14:creationId xmlns:p14="http://schemas.microsoft.com/office/powerpoint/2010/main" val="313421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77</a:t>
            </a:fld>
            <a:endParaRPr lang="en-US"/>
          </a:p>
        </p:txBody>
      </p:sp>
    </p:spTree>
    <p:extLst>
      <p:ext uri="{BB962C8B-B14F-4D97-AF65-F5344CB8AC3E}">
        <p14:creationId xmlns:p14="http://schemas.microsoft.com/office/powerpoint/2010/main" val="568242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78</a:t>
            </a:fld>
            <a:endParaRPr lang="en-US"/>
          </a:p>
        </p:txBody>
      </p:sp>
    </p:spTree>
    <p:extLst>
      <p:ext uri="{BB962C8B-B14F-4D97-AF65-F5344CB8AC3E}">
        <p14:creationId xmlns:p14="http://schemas.microsoft.com/office/powerpoint/2010/main" val="1761739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79</a:t>
            </a:fld>
            <a:endParaRPr lang="en-US"/>
          </a:p>
        </p:txBody>
      </p:sp>
    </p:spTree>
    <p:extLst>
      <p:ext uri="{BB962C8B-B14F-4D97-AF65-F5344CB8AC3E}">
        <p14:creationId xmlns:p14="http://schemas.microsoft.com/office/powerpoint/2010/main" val="1221287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80</a:t>
            </a:fld>
            <a:endParaRPr lang="en-US"/>
          </a:p>
        </p:txBody>
      </p:sp>
    </p:spTree>
    <p:extLst>
      <p:ext uri="{BB962C8B-B14F-4D97-AF65-F5344CB8AC3E}">
        <p14:creationId xmlns:p14="http://schemas.microsoft.com/office/powerpoint/2010/main" val="917866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81</a:t>
            </a:fld>
            <a:endParaRPr lang="en-US"/>
          </a:p>
        </p:txBody>
      </p:sp>
    </p:spTree>
    <p:extLst>
      <p:ext uri="{BB962C8B-B14F-4D97-AF65-F5344CB8AC3E}">
        <p14:creationId xmlns:p14="http://schemas.microsoft.com/office/powerpoint/2010/main" val="12045904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87</a:t>
            </a:fld>
            <a:endParaRPr lang="en-US"/>
          </a:p>
        </p:txBody>
      </p:sp>
    </p:spTree>
    <p:extLst>
      <p:ext uri="{BB962C8B-B14F-4D97-AF65-F5344CB8AC3E}">
        <p14:creationId xmlns:p14="http://schemas.microsoft.com/office/powerpoint/2010/main" val="371270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a:t>
            </a:fld>
            <a:endParaRPr lang="en-US"/>
          </a:p>
        </p:txBody>
      </p:sp>
    </p:spTree>
    <p:extLst>
      <p:ext uri="{BB962C8B-B14F-4D97-AF65-F5344CB8AC3E}">
        <p14:creationId xmlns:p14="http://schemas.microsoft.com/office/powerpoint/2010/main" val="1328277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88</a:t>
            </a:fld>
            <a:endParaRPr lang="en-US"/>
          </a:p>
        </p:txBody>
      </p:sp>
    </p:spTree>
    <p:extLst>
      <p:ext uri="{BB962C8B-B14F-4D97-AF65-F5344CB8AC3E}">
        <p14:creationId xmlns:p14="http://schemas.microsoft.com/office/powerpoint/2010/main" val="116945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90</a:t>
            </a:fld>
            <a:endParaRPr lang="en-US"/>
          </a:p>
        </p:txBody>
      </p:sp>
    </p:spTree>
    <p:extLst>
      <p:ext uri="{BB962C8B-B14F-4D97-AF65-F5344CB8AC3E}">
        <p14:creationId xmlns:p14="http://schemas.microsoft.com/office/powerpoint/2010/main" val="1231044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91</a:t>
            </a:fld>
            <a:endParaRPr lang="en-US"/>
          </a:p>
        </p:txBody>
      </p:sp>
    </p:spTree>
    <p:extLst>
      <p:ext uri="{BB962C8B-B14F-4D97-AF65-F5344CB8AC3E}">
        <p14:creationId xmlns:p14="http://schemas.microsoft.com/office/powerpoint/2010/main" val="1044108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92</a:t>
            </a:fld>
            <a:endParaRPr lang="en-US"/>
          </a:p>
        </p:txBody>
      </p:sp>
    </p:spTree>
    <p:extLst>
      <p:ext uri="{BB962C8B-B14F-4D97-AF65-F5344CB8AC3E}">
        <p14:creationId xmlns:p14="http://schemas.microsoft.com/office/powerpoint/2010/main" val="2775782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93</a:t>
            </a:fld>
            <a:endParaRPr lang="en-US"/>
          </a:p>
        </p:txBody>
      </p:sp>
    </p:spTree>
    <p:extLst>
      <p:ext uri="{BB962C8B-B14F-4D97-AF65-F5344CB8AC3E}">
        <p14:creationId xmlns:p14="http://schemas.microsoft.com/office/powerpoint/2010/main" val="1626573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94</a:t>
            </a:fld>
            <a:endParaRPr lang="en-US"/>
          </a:p>
        </p:txBody>
      </p:sp>
    </p:spTree>
    <p:extLst>
      <p:ext uri="{BB962C8B-B14F-4D97-AF65-F5344CB8AC3E}">
        <p14:creationId xmlns:p14="http://schemas.microsoft.com/office/powerpoint/2010/main" val="89702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a:t>
            </a:fld>
            <a:endParaRPr lang="en-US"/>
          </a:p>
        </p:txBody>
      </p:sp>
    </p:spTree>
    <p:extLst>
      <p:ext uri="{BB962C8B-B14F-4D97-AF65-F5344CB8AC3E}">
        <p14:creationId xmlns:p14="http://schemas.microsoft.com/office/powerpoint/2010/main" val="77808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9</a:t>
            </a:fld>
            <a:endParaRPr lang="en-US"/>
          </a:p>
        </p:txBody>
      </p:sp>
    </p:spTree>
    <p:extLst>
      <p:ext uri="{BB962C8B-B14F-4D97-AF65-F5344CB8AC3E}">
        <p14:creationId xmlns:p14="http://schemas.microsoft.com/office/powerpoint/2010/main" val="1906171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10</a:t>
            </a:fld>
            <a:endParaRPr lang="en-US"/>
          </a:p>
        </p:txBody>
      </p:sp>
    </p:spTree>
    <p:extLst>
      <p:ext uri="{BB962C8B-B14F-4D97-AF65-F5344CB8AC3E}">
        <p14:creationId xmlns:p14="http://schemas.microsoft.com/office/powerpoint/2010/main" val="3592317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379" y="297491"/>
            <a:ext cx="11512493" cy="629304"/>
          </a:xfrm>
        </p:spPr>
        <p:txBody>
          <a:bodyPr anchor="ctr" anchorCtr="0">
            <a:noAutofit/>
          </a:bodyPr>
          <a:lstStyle>
            <a:lvl1pPr algn="ctr">
              <a:defRPr sz="4400" b="0" i="0" spc="-100">
                <a:latin typeface="Helvetica Neue Light"/>
                <a:cs typeface="Helvetica Neue Light"/>
              </a:defRPr>
            </a:lvl1pPr>
          </a:lstStyle>
          <a:p>
            <a:r>
              <a:rPr lang="en-US" smtClean="0"/>
              <a:t>Click to edit Master title style</a:t>
            </a:r>
            <a:endParaRPr lang="en-US" dirty="0"/>
          </a:p>
        </p:txBody>
      </p:sp>
      <p:sp>
        <p:nvSpPr>
          <p:cNvPr id="3" name="Subtitle 2"/>
          <p:cNvSpPr>
            <a:spLocks noGrp="1"/>
          </p:cNvSpPr>
          <p:nvPr>
            <p:ph type="subTitle" idx="1"/>
          </p:nvPr>
        </p:nvSpPr>
        <p:spPr>
          <a:xfrm>
            <a:off x="270379" y="1064099"/>
            <a:ext cx="11512493" cy="560654"/>
          </a:xfrm>
        </p:spPr>
        <p:txBody>
          <a:bodyPr>
            <a:normAutofit/>
          </a:bodyPr>
          <a:lstStyle>
            <a:lvl1pPr marL="0" indent="0" algn="ctr">
              <a:buNone/>
              <a:defRPr sz="2400" b="1" i="0" spc="0">
                <a:solidFill>
                  <a:schemeClr val="tx1"/>
                </a:solidFill>
                <a:latin typeface="Times"/>
                <a:cs typeface="Time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00972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637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8786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914400"/>
          </a:xfrm>
          <a:prstGeom prst="rect">
            <a:avLst/>
          </a:prstGeom>
        </p:spPr>
        <p:txBody>
          <a:bodyPr anchor="ctr"/>
          <a:lstStyle>
            <a:lvl1pPr>
              <a:defRPr sz="3600">
                <a:latin typeface="Times New Roman" pitchFamily="18" charset="0"/>
                <a:cs typeface="Times New Roman" pitchFamily="18" charset="0"/>
              </a:defRPr>
            </a:lvl1pPr>
          </a:lstStyle>
          <a:p>
            <a:r>
              <a:rPr lang="en-US" smtClean="0"/>
              <a:t>Click to edit Master title style</a:t>
            </a:r>
            <a:endParaRPr lang="en-US" dirty="0"/>
          </a:p>
        </p:txBody>
      </p:sp>
      <p:sp>
        <p:nvSpPr>
          <p:cNvPr id="5" name="Slide Number Placeholder 28"/>
          <p:cNvSpPr>
            <a:spLocks noGrp="1"/>
          </p:cNvSpPr>
          <p:nvPr>
            <p:ph type="sldNum" sz="quarter" idx="4"/>
          </p:nvPr>
        </p:nvSpPr>
        <p:spPr>
          <a:xfrm>
            <a:off x="11277600" y="6400801"/>
            <a:ext cx="711200" cy="288925"/>
          </a:xfrm>
          <a:prstGeom prst="rect">
            <a:avLst/>
          </a:prstGeom>
        </p:spPr>
        <p:txBody>
          <a:bodyPr/>
          <a:lstStyle>
            <a:lvl1pPr algn="ctr">
              <a:defRPr sz="1600">
                <a:solidFill>
                  <a:schemeClr val="bg1"/>
                </a:solidFill>
                <a:latin typeface="Times New Roman" pitchFamily="18" charset="0"/>
                <a:cs typeface="Times New Roman" pitchFamily="18" charset="0"/>
              </a:defRPr>
            </a:lvl1pPr>
          </a:lstStyle>
          <a:p>
            <a:fld id="{D57F1E4F-1CFF-5643-939E-217C01CDF565}" type="slidenum">
              <a:rPr lang="en-US" smtClean="0"/>
              <a:pPr/>
              <a:t>‹#›</a:t>
            </a:fld>
            <a:endParaRPr lang="en-US" dirty="0"/>
          </a:p>
        </p:txBody>
      </p:sp>
      <p:sp>
        <p:nvSpPr>
          <p:cNvPr id="9" name="Content Placeholder 8"/>
          <p:cNvSpPr>
            <a:spLocks noGrp="1"/>
          </p:cNvSpPr>
          <p:nvPr>
            <p:ph sz="quarter" idx="10"/>
          </p:nvPr>
        </p:nvSpPr>
        <p:spPr>
          <a:xfrm>
            <a:off x="203200" y="1066800"/>
            <a:ext cx="11785600" cy="4953000"/>
          </a:xfrm>
          <a:prstGeom prst="rect">
            <a:avLst/>
          </a:prstGeom>
        </p:spPr>
        <p:txBody>
          <a:bodyPr/>
          <a:lstStyle>
            <a:lvl1pPr>
              <a:defRPr sz="2800">
                <a:latin typeface="Times New Roman" pitchFamily="18" charset="0"/>
                <a:cs typeface="Times New Roman" pitchFamily="18" charset="0"/>
              </a:defRPr>
            </a:lvl1pPr>
            <a:lvl2pPr>
              <a:defRPr sz="2400">
                <a:latin typeface="Times New Roman" pitchFamily="18" charset="0"/>
                <a:cs typeface="Times New Roman" pitchFamily="18" charset="0"/>
              </a:defRPr>
            </a:lvl2pPr>
            <a:lvl3pPr>
              <a:defRPr sz="2000">
                <a:latin typeface="Times New Roman" pitchFamily="18" charset="0"/>
                <a:cs typeface="Times New Roman" pitchFamily="18" charset="0"/>
              </a:defRPr>
            </a:lvl3pPr>
            <a:lvl4pPr>
              <a:defRPr sz="2000">
                <a:latin typeface="Times New Roman" pitchFamily="18" charset="0"/>
                <a:cs typeface="Times New Roman" pitchFamily="18" charset="0"/>
              </a:defRPr>
            </a:lvl4pPr>
            <a:lvl5pPr>
              <a:defRPr sz="2000">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536922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38158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36585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63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53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59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91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3340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68443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312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8/30/2017</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666776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iming>
    <p:tnLst>
      <p:par>
        <p:cTn id="1" dur="indefinite" restart="never" nodeType="tmRoot"/>
      </p:par>
    </p:tnLst>
  </p:timing>
  <p:txStyles>
    <p:titleStyle>
      <a:lvl1pPr algn="ctr" defTabSz="457200" rtl="0" eaLnBrk="1" latinLnBrk="0" hangingPunct="1">
        <a:spcBef>
          <a:spcPct val="0"/>
        </a:spcBef>
        <a:buNone/>
        <a:defRPr sz="4400" b="0" i="0" kern="1200" spc="-1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tags" Target="../tags/tag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ocs.oracle.com/javaee/7/tutorial/index.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docs.oracle.com/javaee/5/tutorial/doc/bnakh.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oracle.com/javaee/7/tutorial/index.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s://docs.oracle.com/javaee/7/tutorial/index.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2290" y="0"/>
            <a:ext cx="9970717" cy="2527279"/>
          </a:xfrm>
        </p:spPr>
        <p:txBody>
          <a:bodyPr>
            <a:normAutofit/>
          </a:bodyPr>
          <a:lstStyle/>
          <a:p>
            <a:r>
              <a:rPr lang="en-US" dirty="0" smtClean="0"/>
              <a:t>CST-235</a:t>
            </a:r>
            <a:r>
              <a:rPr lang="en-US" dirty="0"/>
              <a:t/>
            </a:r>
            <a:br>
              <a:rPr lang="en-US" dirty="0"/>
            </a:br>
            <a:r>
              <a:rPr lang="en-US" dirty="0" smtClean="0"/>
              <a:t>Computer Programming III</a:t>
            </a:r>
            <a:endParaRPr lang="en-US" dirty="0"/>
          </a:p>
        </p:txBody>
      </p:sp>
      <p:sp>
        <p:nvSpPr>
          <p:cNvPr id="3" name="Subtitle 2"/>
          <p:cNvSpPr>
            <a:spLocks noGrp="1"/>
          </p:cNvSpPr>
          <p:nvPr>
            <p:ph type="subTitle" idx="1"/>
          </p:nvPr>
        </p:nvSpPr>
        <p:spPr>
          <a:xfrm>
            <a:off x="0" y="1966625"/>
            <a:ext cx="12192000" cy="560654"/>
          </a:xfrm>
        </p:spPr>
        <p:txBody>
          <a:bodyPr>
            <a:noAutofit/>
          </a:bodyPr>
          <a:lstStyle/>
          <a:p>
            <a:r>
              <a:rPr lang="en-US" sz="4000" dirty="0" smtClean="0">
                <a:latin typeface="+mn-lt"/>
              </a:rPr>
              <a:t>Topic 2 (4 weeks)</a:t>
            </a:r>
            <a:endParaRPr lang="en-US" sz="4000" dirty="0">
              <a:latin typeface="+mn-lt"/>
            </a:endParaRPr>
          </a:p>
        </p:txBody>
      </p:sp>
    </p:spTree>
    <p:extLst>
      <p:ext uri="{BB962C8B-B14F-4D97-AF65-F5344CB8AC3E}">
        <p14:creationId xmlns:p14="http://schemas.microsoft.com/office/powerpoint/2010/main" val="414657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1368"/>
            <a:ext cx="12192000" cy="1143000"/>
          </a:xfrm>
        </p:spPr>
        <p:txBody>
          <a:bodyPr>
            <a:normAutofit/>
          </a:bodyPr>
          <a:lstStyle/>
          <a:p>
            <a:r>
              <a:rPr lang="en-US" dirty="0" smtClean="0"/>
              <a:t>What is JBoss EAP?</a:t>
            </a:r>
            <a:endParaRPr lang="en-US" dirty="0"/>
          </a:p>
        </p:txBody>
      </p:sp>
      <p:sp>
        <p:nvSpPr>
          <p:cNvPr id="3" name="Content Placeholder 2"/>
          <p:cNvSpPr>
            <a:spLocks noGrp="1"/>
          </p:cNvSpPr>
          <p:nvPr>
            <p:ph sz="half" idx="1"/>
            <p:custDataLst>
              <p:tags r:id="rId3"/>
            </p:custDataLst>
          </p:nvPr>
        </p:nvSpPr>
        <p:spPr>
          <a:xfrm>
            <a:off x="563671" y="1295400"/>
            <a:ext cx="10258817" cy="4648200"/>
          </a:xfrm>
        </p:spPr>
        <p:txBody>
          <a:bodyPr>
            <a:noAutofit/>
          </a:bodyPr>
          <a:lstStyle/>
          <a:p>
            <a:pPr>
              <a:buClr>
                <a:schemeClr val="tx1"/>
              </a:buClr>
            </a:pPr>
            <a:r>
              <a:rPr lang="en-US" b="0" dirty="0" smtClean="0">
                <a:solidFill>
                  <a:srgbClr val="000000"/>
                </a:solidFill>
                <a:latin typeface="+mn-lt"/>
              </a:rPr>
              <a:t>JBoss EAP (Enterprise Application Platform) is a full Java EE compliant application server.</a:t>
            </a:r>
          </a:p>
          <a:p>
            <a:pPr>
              <a:buClr>
                <a:schemeClr val="tx1"/>
              </a:buClr>
            </a:pPr>
            <a:r>
              <a:rPr lang="en-US" b="0" dirty="0" smtClean="0">
                <a:solidFill>
                  <a:srgbClr val="000000"/>
                </a:solidFill>
                <a:latin typeface="+mn-lt"/>
              </a:rPr>
              <a:t>Remember Java EE is a specification and not a product.</a:t>
            </a:r>
          </a:p>
          <a:p>
            <a:pPr>
              <a:buClr>
                <a:schemeClr val="tx1"/>
              </a:buClr>
            </a:pPr>
            <a:r>
              <a:rPr lang="en-US" b="0" dirty="0" smtClean="0">
                <a:solidFill>
                  <a:srgbClr val="000000"/>
                </a:solidFill>
                <a:latin typeface="+mn-lt"/>
              </a:rPr>
              <a:t>JBoss EAP is engineered, supported, and distributed by </a:t>
            </a:r>
            <a:r>
              <a:rPr lang="en-US" b="0" dirty="0" err="1" smtClean="0">
                <a:solidFill>
                  <a:srgbClr val="000000"/>
                </a:solidFill>
                <a:latin typeface="+mn-lt"/>
              </a:rPr>
              <a:t>Redhat</a:t>
            </a:r>
            <a:r>
              <a:rPr lang="en-US" b="0" dirty="0" smtClean="0">
                <a:solidFill>
                  <a:srgbClr val="000000"/>
                </a:solidFill>
                <a:latin typeface="+mn-lt"/>
              </a:rPr>
              <a:t>.</a:t>
            </a:r>
          </a:p>
          <a:p>
            <a:pPr>
              <a:buClr>
                <a:schemeClr val="tx1"/>
              </a:buClr>
            </a:pPr>
            <a:r>
              <a:rPr lang="en-US" b="0" dirty="0">
                <a:solidFill>
                  <a:srgbClr val="000000"/>
                </a:solidFill>
                <a:latin typeface="+mn-lt"/>
              </a:rPr>
              <a:t>JBoss </a:t>
            </a:r>
            <a:r>
              <a:rPr lang="en-US" b="0" dirty="0" smtClean="0">
                <a:solidFill>
                  <a:srgbClr val="000000"/>
                </a:solidFill>
                <a:latin typeface="+mn-lt"/>
              </a:rPr>
              <a:t>EAP is not only a Java EE application server but also has an Apache Web Server built into the product.</a:t>
            </a:r>
          </a:p>
        </p:txBody>
      </p:sp>
    </p:spTree>
    <p:custDataLst>
      <p:tags r:id="rId1"/>
    </p:custDataLst>
    <p:extLst>
      <p:ext uri="{BB962C8B-B14F-4D97-AF65-F5344CB8AC3E}">
        <p14:creationId xmlns:p14="http://schemas.microsoft.com/office/powerpoint/2010/main" val="30115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rPr>
              <a:t>How does JBoss EAP work?</a:t>
            </a:r>
            <a:endParaRPr lang="en-US" altLang="en-US" dirty="0">
              <a:solidFill>
                <a:schemeClr val="tx1">
                  <a:lumMod val="75000"/>
                  <a:lumOff val="25000"/>
                </a:schemeClr>
              </a:solidFill>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8CA2817-4057-2448-B82A-C4C088A90671}" type="slidenum">
              <a:rPr lang="en-US" altLang="en-US" sz="1000">
                <a:latin typeface="Arial" charset="0"/>
              </a:rPr>
              <a:pPr/>
              <a:t>11</a:t>
            </a:fld>
            <a:endParaRPr lang="en-US" altLang="en-US" sz="1000">
              <a:latin typeface="Arial" charset="0"/>
            </a:endParaRPr>
          </a:p>
        </p:txBody>
      </p:sp>
      <p:cxnSp>
        <p:nvCxnSpPr>
          <p:cNvPr id="5" name="Straight Connector 4"/>
          <p:cNvCxnSpPr>
            <a:stCxn id="13" idx="1"/>
          </p:cNvCxnSpPr>
          <p:nvPr/>
        </p:nvCxnSpPr>
        <p:spPr>
          <a:xfrm>
            <a:off x="5481944" y="1629441"/>
            <a:ext cx="22245" cy="43443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76569" y="1786215"/>
            <a:ext cx="2217152" cy="1200329"/>
          </a:xfrm>
          <a:prstGeom prst="rect">
            <a:avLst/>
          </a:prstGeom>
          <a:noFill/>
        </p:spPr>
        <p:txBody>
          <a:bodyPr wrap="square" rtlCol="0">
            <a:spAutoFit/>
          </a:bodyPr>
          <a:lstStyle/>
          <a:p>
            <a:r>
              <a:rPr lang="en-US" b="1" dirty="0" smtClean="0"/>
              <a:t>Step 1:</a:t>
            </a:r>
            <a:r>
              <a:rPr lang="en-US" dirty="0" smtClean="0"/>
              <a:t> The browser sends a request to the Apache Web Server for processing.</a:t>
            </a:r>
            <a:endParaRPr lang="en-US" dirty="0"/>
          </a:p>
        </p:txBody>
      </p:sp>
      <p:pic>
        <p:nvPicPr>
          <p:cNvPr id="7" name="Picture 4" descr="Image result for chrome brows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423" y="2155547"/>
            <a:ext cx="1061581" cy="1061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09795" y="2000646"/>
            <a:ext cx="944297" cy="369332"/>
          </a:xfrm>
          <a:prstGeom prst="rect">
            <a:avLst/>
          </a:prstGeom>
          <a:noFill/>
        </p:spPr>
        <p:txBody>
          <a:bodyPr wrap="none" rtlCol="0">
            <a:spAutoFit/>
          </a:bodyPr>
          <a:lstStyle/>
          <a:p>
            <a:r>
              <a:rPr lang="en-US" dirty="0" smtClean="0"/>
              <a:t>Request</a:t>
            </a:r>
            <a:endParaRPr lang="en-US" dirty="0"/>
          </a:p>
        </p:txBody>
      </p:sp>
      <p:sp>
        <p:nvSpPr>
          <p:cNvPr id="11" name="TextBox 10"/>
          <p:cNvSpPr txBox="1"/>
          <p:nvPr/>
        </p:nvSpPr>
        <p:spPr>
          <a:xfrm>
            <a:off x="4963431" y="2871810"/>
            <a:ext cx="1081515" cy="369332"/>
          </a:xfrm>
          <a:prstGeom prst="rect">
            <a:avLst/>
          </a:prstGeom>
          <a:noFill/>
        </p:spPr>
        <p:txBody>
          <a:bodyPr wrap="none" rtlCol="0">
            <a:spAutoFit/>
          </a:bodyPr>
          <a:lstStyle/>
          <a:p>
            <a:r>
              <a:rPr lang="en-US" dirty="0" smtClean="0"/>
              <a:t>Response</a:t>
            </a:r>
            <a:endParaRPr lang="en-US" dirty="0"/>
          </a:p>
        </p:txBody>
      </p:sp>
      <p:sp>
        <p:nvSpPr>
          <p:cNvPr id="12" name="TextBox 11"/>
          <p:cNvSpPr txBox="1"/>
          <p:nvPr/>
        </p:nvSpPr>
        <p:spPr>
          <a:xfrm>
            <a:off x="3142475" y="903276"/>
            <a:ext cx="1169936" cy="584775"/>
          </a:xfrm>
          <a:prstGeom prst="rect">
            <a:avLst/>
          </a:prstGeom>
          <a:noFill/>
        </p:spPr>
        <p:txBody>
          <a:bodyPr wrap="none" rtlCol="0">
            <a:spAutoFit/>
          </a:bodyPr>
          <a:lstStyle/>
          <a:p>
            <a:r>
              <a:rPr lang="en-US" sz="3200" b="1" u="sng" dirty="0" smtClean="0"/>
              <a:t>Client</a:t>
            </a:r>
            <a:endParaRPr lang="en-US" sz="3200" b="1" u="sng" dirty="0"/>
          </a:p>
        </p:txBody>
      </p:sp>
      <p:sp>
        <p:nvSpPr>
          <p:cNvPr id="13" name="Cloud 12"/>
          <p:cNvSpPr/>
          <p:nvPr/>
        </p:nvSpPr>
        <p:spPr>
          <a:xfrm>
            <a:off x="5047718" y="887247"/>
            <a:ext cx="868452" cy="7429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047718" y="1118719"/>
            <a:ext cx="874535" cy="338554"/>
          </a:xfrm>
          <a:prstGeom prst="rect">
            <a:avLst/>
          </a:prstGeom>
          <a:noFill/>
        </p:spPr>
        <p:txBody>
          <a:bodyPr wrap="none" rtlCol="0">
            <a:spAutoFit/>
          </a:bodyPr>
          <a:lstStyle/>
          <a:p>
            <a:r>
              <a:rPr lang="en-US" sz="1600" b="1" dirty="0" smtClean="0"/>
              <a:t>Internet</a:t>
            </a:r>
            <a:endParaRPr lang="en-US" sz="1600" b="1" dirty="0"/>
          </a:p>
        </p:txBody>
      </p:sp>
      <p:sp>
        <p:nvSpPr>
          <p:cNvPr id="15" name="TextBox 14"/>
          <p:cNvSpPr txBox="1"/>
          <p:nvPr/>
        </p:nvSpPr>
        <p:spPr>
          <a:xfrm>
            <a:off x="7127839" y="903276"/>
            <a:ext cx="1277722" cy="584775"/>
          </a:xfrm>
          <a:prstGeom prst="rect">
            <a:avLst/>
          </a:prstGeom>
          <a:noFill/>
        </p:spPr>
        <p:txBody>
          <a:bodyPr wrap="none" rtlCol="0">
            <a:spAutoFit/>
          </a:bodyPr>
          <a:lstStyle/>
          <a:p>
            <a:r>
              <a:rPr lang="en-US" sz="3200" b="1" u="sng" dirty="0" smtClean="0"/>
              <a:t>Server</a:t>
            </a:r>
            <a:endParaRPr lang="en-US" sz="3200" b="1" u="sng" dirty="0"/>
          </a:p>
        </p:txBody>
      </p:sp>
      <p:sp>
        <p:nvSpPr>
          <p:cNvPr id="16" name="Rounded Rectangle 15"/>
          <p:cNvSpPr/>
          <p:nvPr/>
        </p:nvSpPr>
        <p:spPr>
          <a:xfrm>
            <a:off x="6406063" y="1579337"/>
            <a:ext cx="2743200" cy="40289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00833" y="3480673"/>
            <a:ext cx="1784263" cy="751562"/>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6859027" y="2296191"/>
            <a:ext cx="1784263" cy="751562"/>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10" descr="Image result for Apache logo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186" y="2155547"/>
            <a:ext cx="1322496" cy="10812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9306840" y="1448199"/>
            <a:ext cx="2885160" cy="1754326"/>
          </a:xfrm>
          <a:prstGeom prst="rect">
            <a:avLst/>
          </a:prstGeom>
          <a:solidFill>
            <a:schemeClr val="bg1"/>
          </a:solidFill>
        </p:spPr>
        <p:txBody>
          <a:bodyPr wrap="square" rtlCol="0">
            <a:spAutoFit/>
          </a:bodyPr>
          <a:lstStyle/>
          <a:p>
            <a:r>
              <a:rPr lang="en-US" b="1" dirty="0" smtClean="0"/>
              <a:t>Step 2a: </a:t>
            </a:r>
            <a:r>
              <a:rPr lang="en-US" dirty="0" smtClean="0"/>
              <a:t>If the request is for a MIME type the Web Server can process (extension of HTML, JS, JPG/PNG, etc.) the Apache Web Server will serve that request.</a:t>
            </a:r>
            <a:endParaRPr lang="en-US" dirty="0"/>
          </a:p>
        </p:txBody>
      </p:sp>
      <p:sp>
        <p:nvSpPr>
          <p:cNvPr id="26" name="TextBox 25"/>
          <p:cNvSpPr txBox="1"/>
          <p:nvPr/>
        </p:nvSpPr>
        <p:spPr>
          <a:xfrm>
            <a:off x="9306840" y="3328101"/>
            <a:ext cx="2885160" cy="2031325"/>
          </a:xfrm>
          <a:prstGeom prst="rect">
            <a:avLst/>
          </a:prstGeom>
          <a:solidFill>
            <a:schemeClr val="bg1"/>
          </a:solidFill>
        </p:spPr>
        <p:txBody>
          <a:bodyPr wrap="square" rtlCol="0">
            <a:spAutoFit/>
          </a:bodyPr>
          <a:lstStyle/>
          <a:p>
            <a:r>
              <a:rPr lang="en-US" b="1" dirty="0"/>
              <a:t>Step </a:t>
            </a:r>
            <a:r>
              <a:rPr lang="en-US" b="1" dirty="0" smtClean="0"/>
              <a:t>2b: </a:t>
            </a:r>
            <a:r>
              <a:rPr lang="en-US" dirty="0" smtClean="0"/>
              <a:t>Else if the </a:t>
            </a:r>
            <a:r>
              <a:rPr lang="en-US" dirty="0"/>
              <a:t>request is for a MIME type </a:t>
            </a:r>
            <a:r>
              <a:rPr lang="en-US" dirty="0" smtClean="0"/>
              <a:t>JBoss can process (JSP or Servlet) then JBoss will </a:t>
            </a:r>
            <a:r>
              <a:rPr lang="en-US" dirty="0"/>
              <a:t>serve that request</a:t>
            </a:r>
            <a:r>
              <a:rPr lang="en-US" dirty="0" smtClean="0"/>
              <a:t>. All JSP’s, Servlets, and other Java code are executed in the JVM.</a:t>
            </a:r>
            <a:endParaRPr lang="en-US" dirty="0"/>
          </a:p>
        </p:txBody>
      </p:sp>
      <p:sp>
        <p:nvSpPr>
          <p:cNvPr id="29" name="TextBox 28"/>
          <p:cNvSpPr txBox="1"/>
          <p:nvPr/>
        </p:nvSpPr>
        <p:spPr>
          <a:xfrm>
            <a:off x="776569" y="3358192"/>
            <a:ext cx="2217152" cy="2031325"/>
          </a:xfrm>
          <a:prstGeom prst="rect">
            <a:avLst/>
          </a:prstGeom>
          <a:noFill/>
        </p:spPr>
        <p:txBody>
          <a:bodyPr wrap="square" rtlCol="0">
            <a:spAutoFit/>
          </a:bodyPr>
          <a:lstStyle/>
          <a:p>
            <a:r>
              <a:rPr lang="en-US" b="1" dirty="0" smtClean="0"/>
              <a:t>Step 3:</a:t>
            </a:r>
            <a:r>
              <a:rPr lang="en-US" dirty="0" smtClean="0"/>
              <a:t> The browser will render the response send back from the Apache Web Server (or content created by the PHP Engine).</a:t>
            </a:r>
            <a:endParaRPr lang="en-US" dirty="0"/>
          </a:p>
        </p:txBody>
      </p:sp>
      <p:pic>
        <p:nvPicPr>
          <p:cNvPr id="1036" name="Picture 12" descr="Image result for JBoss E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323" y="3550696"/>
            <a:ext cx="1089750" cy="6209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JBoss E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9027" y="1692877"/>
            <a:ext cx="1725476" cy="46267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4312411" y="2310739"/>
            <a:ext cx="2537907" cy="291562"/>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4312411" y="2673915"/>
            <a:ext cx="2534701" cy="330048"/>
          </a:xfrm>
          <a:prstGeom prst="lef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0" name="Picture 16" descr="Image result for Java JVM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4931" y="4663129"/>
            <a:ext cx="828494" cy="828494"/>
          </a:xfrm>
          <a:prstGeom prst="rect">
            <a:avLst/>
          </a:prstGeom>
          <a:noFill/>
          <a:extLst>
            <a:ext uri="{909E8E84-426E-40DD-AFC4-6F175D3DCCD1}">
              <a14:hiddenFill xmlns:a14="http://schemas.microsoft.com/office/drawing/2010/main">
                <a:solidFill>
                  <a:srgbClr val="FFFFFF"/>
                </a:solidFill>
              </a14:hiddenFill>
            </a:ext>
          </a:extLst>
        </p:spPr>
      </p:pic>
      <p:sp>
        <p:nvSpPr>
          <p:cNvPr id="40" name="Right Arrow 39"/>
          <p:cNvSpPr/>
          <p:nvPr/>
        </p:nvSpPr>
        <p:spPr>
          <a:xfrm rot="5400000">
            <a:off x="7616605" y="4294295"/>
            <a:ext cx="411270" cy="291562"/>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69" name="Up-Down Arrow 32768"/>
          <p:cNvSpPr/>
          <p:nvPr/>
        </p:nvSpPr>
        <p:spPr>
          <a:xfrm>
            <a:off x="7645804" y="3047754"/>
            <a:ext cx="296091" cy="432920"/>
          </a:xfrm>
          <a:prstGeom prst="upDown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11918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is a Java Servlet?</a:t>
            </a:r>
            <a:endParaRPr lang="en-US" dirty="0"/>
          </a:p>
        </p:txBody>
      </p:sp>
      <p:sp>
        <p:nvSpPr>
          <p:cNvPr id="3" name="Content Placeholder 2"/>
          <p:cNvSpPr txBox="1">
            <a:spLocks/>
          </p:cNvSpPr>
          <p:nvPr>
            <p:custDataLst>
              <p:tags r:id="rId1"/>
            </p:custDataLst>
          </p:nvPr>
        </p:nvSpPr>
        <p:spPr>
          <a:xfrm>
            <a:off x="563671" y="859972"/>
            <a:ext cx="10258817" cy="4648200"/>
          </a:xfrm>
          <a:prstGeom prst="rect">
            <a:avLst/>
          </a:prstGeom>
        </p:spPr>
        <p:txBody>
          <a:bodyPr>
            <a:noAutofit/>
          </a:bodyPr>
          <a:lst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b="0" dirty="0">
                <a:solidFill>
                  <a:srgbClr val="000000"/>
                </a:solidFill>
                <a:latin typeface="+mn-lt"/>
              </a:rPr>
              <a:t>A </a:t>
            </a:r>
            <a:r>
              <a:rPr lang="en-US" dirty="0">
                <a:solidFill>
                  <a:srgbClr val="0070C0"/>
                </a:solidFill>
                <a:latin typeface="+mn-lt"/>
              </a:rPr>
              <a:t>Servlet</a:t>
            </a:r>
            <a:r>
              <a:rPr lang="en-US" b="0" dirty="0">
                <a:solidFill>
                  <a:srgbClr val="000000"/>
                </a:solidFill>
                <a:latin typeface="+mn-lt"/>
              </a:rPr>
              <a:t> is an object that receives </a:t>
            </a:r>
            <a:r>
              <a:rPr lang="en-US" b="0" dirty="0" smtClean="0">
                <a:solidFill>
                  <a:srgbClr val="000000"/>
                </a:solidFill>
                <a:latin typeface="+mn-lt"/>
              </a:rPr>
              <a:t>an </a:t>
            </a:r>
            <a:r>
              <a:rPr lang="en-US" b="0" u="sng" dirty="0" smtClean="0">
                <a:solidFill>
                  <a:srgbClr val="0070C0"/>
                </a:solidFill>
                <a:latin typeface="+mn-lt"/>
              </a:rPr>
              <a:t>HTTP request </a:t>
            </a:r>
            <a:r>
              <a:rPr lang="en-US" b="0" dirty="0">
                <a:solidFill>
                  <a:srgbClr val="000000"/>
                </a:solidFill>
                <a:latin typeface="+mn-lt"/>
              </a:rPr>
              <a:t>and generates </a:t>
            </a:r>
            <a:r>
              <a:rPr lang="en-US" b="0" dirty="0" smtClean="0">
                <a:solidFill>
                  <a:srgbClr val="000000"/>
                </a:solidFill>
                <a:latin typeface="+mn-lt"/>
              </a:rPr>
              <a:t>an </a:t>
            </a:r>
            <a:r>
              <a:rPr lang="en-US" b="0" u="sng" dirty="0" smtClean="0">
                <a:solidFill>
                  <a:srgbClr val="0070C0"/>
                </a:solidFill>
                <a:latin typeface="+mn-lt"/>
              </a:rPr>
              <a:t>HTTP </a:t>
            </a:r>
            <a:r>
              <a:rPr lang="en-US" b="0" u="sng" dirty="0">
                <a:solidFill>
                  <a:srgbClr val="0070C0"/>
                </a:solidFill>
                <a:latin typeface="+mn-lt"/>
              </a:rPr>
              <a:t>response </a:t>
            </a:r>
            <a:r>
              <a:rPr lang="en-US" b="0" dirty="0">
                <a:solidFill>
                  <a:srgbClr val="000000"/>
                </a:solidFill>
                <a:latin typeface="+mn-lt"/>
              </a:rPr>
              <a:t>based on that </a:t>
            </a:r>
            <a:r>
              <a:rPr lang="en-US" b="0" dirty="0" smtClean="0">
                <a:solidFill>
                  <a:srgbClr val="000000"/>
                </a:solidFill>
                <a:latin typeface="+mn-lt"/>
              </a:rPr>
              <a:t>request.</a:t>
            </a:r>
          </a:p>
          <a:p>
            <a:pPr>
              <a:buClr>
                <a:schemeClr val="tx1"/>
              </a:buClr>
            </a:pPr>
            <a:r>
              <a:rPr lang="en-US" b="0" dirty="0" smtClean="0">
                <a:solidFill>
                  <a:srgbClr val="000000"/>
                </a:solidFill>
                <a:latin typeface="+mn-lt"/>
              </a:rPr>
              <a:t>A </a:t>
            </a:r>
            <a:r>
              <a:rPr lang="en-US" dirty="0" smtClean="0">
                <a:solidFill>
                  <a:srgbClr val="0070C0"/>
                </a:solidFill>
                <a:latin typeface="+mn-lt"/>
              </a:rPr>
              <a:t>Servlet</a:t>
            </a:r>
            <a:r>
              <a:rPr lang="en-US" b="0" dirty="0" smtClean="0">
                <a:solidFill>
                  <a:srgbClr val="0070C0"/>
                </a:solidFill>
                <a:latin typeface="+mn-lt"/>
              </a:rPr>
              <a:t> </a:t>
            </a:r>
            <a:r>
              <a:rPr lang="en-US" b="0" dirty="0" smtClean="0">
                <a:solidFill>
                  <a:srgbClr val="000000"/>
                </a:solidFill>
                <a:latin typeface="+mn-lt"/>
              </a:rPr>
              <a:t>is the lowest level of a Java Component that can handle network requests besides a Java Socket. </a:t>
            </a:r>
          </a:p>
          <a:p>
            <a:pPr>
              <a:buClr>
                <a:schemeClr val="tx1"/>
              </a:buClr>
            </a:pPr>
            <a:r>
              <a:rPr lang="en-US" b="0" dirty="0" smtClean="0">
                <a:solidFill>
                  <a:srgbClr val="000000"/>
                </a:solidFill>
                <a:latin typeface="+mn-lt"/>
              </a:rPr>
              <a:t>A </a:t>
            </a:r>
            <a:r>
              <a:rPr lang="en-US" dirty="0" smtClean="0">
                <a:solidFill>
                  <a:srgbClr val="0070C0"/>
                </a:solidFill>
                <a:latin typeface="+mn-lt"/>
              </a:rPr>
              <a:t>Servlet</a:t>
            </a:r>
            <a:r>
              <a:rPr lang="en-US" b="0" dirty="0" smtClean="0">
                <a:solidFill>
                  <a:srgbClr val="0070C0"/>
                </a:solidFill>
                <a:latin typeface="+mn-lt"/>
              </a:rPr>
              <a:t> </a:t>
            </a:r>
            <a:r>
              <a:rPr lang="en-US" b="0" dirty="0" smtClean="0">
                <a:solidFill>
                  <a:srgbClr val="000000"/>
                </a:solidFill>
                <a:latin typeface="+mn-lt"/>
              </a:rPr>
              <a:t>can only support the HTTP protocol.</a:t>
            </a:r>
          </a:p>
          <a:p>
            <a:pPr>
              <a:buClr>
                <a:schemeClr val="tx1"/>
              </a:buClr>
            </a:pPr>
            <a:r>
              <a:rPr lang="en-US" b="0" dirty="0" smtClean="0">
                <a:solidFill>
                  <a:srgbClr val="000000"/>
                </a:solidFill>
                <a:latin typeface="+mn-lt"/>
              </a:rPr>
              <a:t>A </a:t>
            </a:r>
            <a:r>
              <a:rPr lang="en-US" dirty="0" smtClean="0">
                <a:solidFill>
                  <a:srgbClr val="0070C0"/>
                </a:solidFill>
                <a:latin typeface="+mn-lt"/>
              </a:rPr>
              <a:t>Servlet</a:t>
            </a:r>
            <a:r>
              <a:rPr lang="en-US" b="0" dirty="0" smtClean="0">
                <a:solidFill>
                  <a:srgbClr val="0070C0"/>
                </a:solidFill>
                <a:latin typeface="+mn-lt"/>
              </a:rPr>
              <a:t> </a:t>
            </a:r>
            <a:r>
              <a:rPr lang="en-US" b="0" dirty="0" smtClean="0">
                <a:solidFill>
                  <a:srgbClr val="000000"/>
                </a:solidFill>
                <a:latin typeface="+mn-lt"/>
              </a:rPr>
              <a:t>is mapped to a URI. Any HTTP requests made to that URI are then handled by the Servlet.</a:t>
            </a:r>
          </a:p>
          <a:p>
            <a:pPr>
              <a:buClr>
                <a:schemeClr val="tx1"/>
              </a:buClr>
            </a:pPr>
            <a:r>
              <a:rPr lang="en-US" b="0" dirty="0" smtClean="0">
                <a:solidFill>
                  <a:srgbClr val="000000"/>
                </a:solidFill>
                <a:latin typeface="+mn-lt"/>
              </a:rPr>
              <a:t>A </a:t>
            </a:r>
            <a:r>
              <a:rPr lang="en-US" dirty="0" smtClean="0">
                <a:solidFill>
                  <a:srgbClr val="0070C0"/>
                </a:solidFill>
                <a:latin typeface="+mn-lt"/>
              </a:rPr>
              <a:t>Servlet</a:t>
            </a:r>
            <a:r>
              <a:rPr lang="en-US" b="0" dirty="0" smtClean="0">
                <a:solidFill>
                  <a:srgbClr val="0070C0"/>
                </a:solidFill>
                <a:latin typeface="+mn-lt"/>
              </a:rPr>
              <a:t> </a:t>
            </a:r>
            <a:r>
              <a:rPr lang="en-US" b="0" dirty="0" smtClean="0">
                <a:solidFill>
                  <a:srgbClr val="000000"/>
                </a:solidFill>
                <a:latin typeface="+mn-lt"/>
              </a:rPr>
              <a:t>when invoked follows a life cycle defined by the Enterprise Java Specification: </a:t>
            </a:r>
            <a:r>
              <a:rPr lang="en-US" b="0" dirty="0" err="1" smtClean="0">
                <a:solidFill>
                  <a:srgbClr val="000000"/>
                </a:solidFill>
                <a:latin typeface="+mn-lt"/>
              </a:rPr>
              <a:t>init</a:t>
            </a:r>
            <a:r>
              <a:rPr lang="en-US" b="0" dirty="0" smtClean="0">
                <a:solidFill>
                  <a:srgbClr val="000000"/>
                </a:solidFill>
                <a:latin typeface="+mn-lt"/>
              </a:rPr>
              <a:t>-&gt;service-&gt;destroy</a:t>
            </a:r>
          </a:p>
          <a:p>
            <a:pPr>
              <a:buClr>
                <a:schemeClr val="tx1"/>
              </a:buClr>
            </a:pPr>
            <a:r>
              <a:rPr lang="en-US" b="0" dirty="0" smtClean="0">
                <a:solidFill>
                  <a:srgbClr val="000000"/>
                </a:solidFill>
                <a:latin typeface="+mn-lt"/>
              </a:rPr>
              <a:t>A </a:t>
            </a:r>
            <a:r>
              <a:rPr lang="en-US" dirty="0" smtClean="0">
                <a:solidFill>
                  <a:srgbClr val="0070C0"/>
                </a:solidFill>
                <a:latin typeface="+mn-lt"/>
              </a:rPr>
              <a:t>Servlet</a:t>
            </a:r>
            <a:r>
              <a:rPr lang="en-US" b="0" dirty="0" smtClean="0">
                <a:solidFill>
                  <a:srgbClr val="0070C0"/>
                </a:solidFill>
                <a:latin typeface="+mn-lt"/>
              </a:rPr>
              <a:t> </a:t>
            </a:r>
            <a:r>
              <a:rPr lang="en-US" b="0" dirty="0" smtClean="0">
                <a:solidFill>
                  <a:srgbClr val="000000"/>
                </a:solidFill>
                <a:latin typeface="+mn-lt"/>
              </a:rPr>
              <a:t>has methods that you can override to execute code within the life cycle phase.</a:t>
            </a:r>
          </a:p>
        </p:txBody>
      </p:sp>
    </p:spTree>
    <p:extLst>
      <p:ext uri="{BB962C8B-B14F-4D97-AF65-F5344CB8AC3E}">
        <p14:creationId xmlns:p14="http://schemas.microsoft.com/office/powerpoint/2010/main" val="182514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Can I see an example Java Servlet?</a:t>
            </a:r>
            <a:endParaRPr lang="en-US" dirty="0"/>
          </a:p>
        </p:txBody>
      </p:sp>
      <p:pic>
        <p:nvPicPr>
          <p:cNvPr id="3" name="Picture 2"/>
          <p:cNvPicPr>
            <a:picLocks noChangeAspect="1"/>
          </p:cNvPicPr>
          <p:nvPr/>
        </p:nvPicPr>
        <p:blipFill>
          <a:blip r:embed="rId2"/>
          <a:stretch>
            <a:fillRect/>
          </a:stretch>
        </p:blipFill>
        <p:spPr>
          <a:xfrm>
            <a:off x="2266738" y="1243466"/>
            <a:ext cx="9925262" cy="4782865"/>
          </a:xfrm>
          <a:prstGeom prst="rect">
            <a:avLst/>
          </a:prstGeom>
        </p:spPr>
      </p:pic>
      <p:cxnSp>
        <p:nvCxnSpPr>
          <p:cNvPr id="5" name="Straight Arrow Connector 4"/>
          <p:cNvCxnSpPr/>
          <p:nvPr/>
        </p:nvCxnSpPr>
        <p:spPr>
          <a:xfrm>
            <a:off x="1576251" y="2778034"/>
            <a:ext cx="600892"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30926" y="2454869"/>
            <a:ext cx="1245325" cy="646331"/>
          </a:xfrm>
          <a:prstGeom prst="rect">
            <a:avLst/>
          </a:prstGeom>
          <a:noFill/>
        </p:spPr>
        <p:txBody>
          <a:bodyPr wrap="square" rtlCol="0">
            <a:spAutoFit/>
          </a:bodyPr>
          <a:lstStyle/>
          <a:p>
            <a:r>
              <a:rPr lang="en-US" dirty="0" smtClean="0">
                <a:solidFill>
                  <a:srgbClr val="00B050"/>
                </a:solidFill>
              </a:rPr>
              <a:t>URI for this Servlet</a:t>
            </a:r>
            <a:endParaRPr lang="en-US" dirty="0">
              <a:solidFill>
                <a:srgbClr val="00B050"/>
              </a:solidFill>
            </a:endParaRPr>
          </a:p>
        </p:txBody>
      </p:sp>
      <p:sp>
        <p:nvSpPr>
          <p:cNvPr id="8" name="Oval 7"/>
          <p:cNvSpPr/>
          <p:nvPr/>
        </p:nvSpPr>
        <p:spPr>
          <a:xfrm>
            <a:off x="4957009" y="2731773"/>
            <a:ext cx="972153"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029097" y="4383851"/>
            <a:ext cx="600892"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83772" y="3922186"/>
            <a:ext cx="1245325" cy="923330"/>
          </a:xfrm>
          <a:prstGeom prst="rect">
            <a:avLst/>
          </a:prstGeom>
          <a:noFill/>
        </p:spPr>
        <p:txBody>
          <a:bodyPr wrap="square" rtlCol="0">
            <a:spAutoFit/>
          </a:bodyPr>
          <a:lstStyle/>
          <a:p>
            <a:r>
              <a:rPr lang="en-US" dirty="0" smtClean="0">
                <a:solidFill>
                  <a:srgbClr val="00B050"/>
                </a:solidFill>
              </a:rPr>
              <a:t>Handles HTTP GET for this URI</a:t>
            </a:r>
            <a:endParaRPr lang="en-US" dirty="0">
              <a:solidFill>
                <a:srgbClr val="00B050"/>
              </a:solidFill>
            </a:endParaRPr>
          </a:p>
        </p:txBody>
      </p:sp>
      <p:cxnSp>
        <p:nvCxnSpPr>
          <p:cNvPr id="11" name="Straight Arrow Connector 10"/>
          <p:cNvCxnSpPr/>
          <p:nvPr/>
        </p:nvCxnSpPr>
        <p:spPr>
          <a:xfrm>
            <a:off x="2029097" y="5277394"/>
            <a:ext cx="600892"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772" y="4815729"/>
            <a:ext cx="1245325" cy="923330"/>
          </a:xfrm>
          <a:prstGeom prst="rect">
            <a:avLst/>
          </a:prstGeom>
          <a:noFill/>
        </p:spPr>
        <p:txBody>
          <a:bodyPr wrap="square" rtlCol="0">
            <a:spAutoFit/>
          </a:bodyPr>
          <a:lstStyle/>
          <a:p>
            <a:r>
              <a:rPr lang="en-US" dirty="0" smtClean="0">
                <a:solidFill>
                  <a:srgbClr val="00B050"/>
                </a:solidFill>
              </a:rPr>
              <a:t>Handles HTTP POST for this URI</a:t>
            </a:r>
            <a:endParaRPr lang="en-US" dirty="0">
              <a:solidFill>
                <a:srgbClr val="00B050"/>
              </a:solidFill>
            </a:endParaRPr>
          </a:p>
        </p:txBody>
      </p:sp>
      <p:sp>
        <p:nvSpPr>
          <p:cNvPr id="14" name="Oval 13"/>
          <p:cNvSpPr/>
          <p:nvPr/>
        </p:nvSpPr>
        <p:spPr>
          <a:xfrm>
            <a:off x="8009825" y="4210388"/>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736659" y="4210388"/>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060834" y="4845516"/>
            <a:ext cx="1568918"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144087" y="868697"/>
            <a:ext cx="3865738"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DemoServlet</a:t>
            </a:r>
            <a:endParaRPr lang="en-US" dirty="0">
              <a:solidFill>
                <a:srgbClr val="00B050"/>
              </a:solidFill>
            </a:endParaRPr>
          </a:p>
        </p:txBody>
      </p:sp>
    </p:spTree>
    <p:extLst>
      <p:ext uri="{BB962C8B-B14F-4D97-AF65-F5344CB8AC3E}">
        <p14:creationId xmlns:p14="http://schemas.microsoft.com/office/powerpoint/2010/main" val="378441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633852" y="1143001"/>
            <a:ext cx="11558147" cy="5078948"/>
          </a:xfrm>
        </p:spPr>
        <p:txBody>
          <a:bodyPr>
            <a:normAutofit/>
          </a:bodyPr>
          <a:lstStyle/>
          <a:p>
            <a:pPr marL="0" indent="0" algn="ctr">
              <a:buNone/>
            </a:pPr>
            <a:r>
              <a:rPr lang="en-US" sz="4400" dirty="0" smtClean="0">
                <a:latin typeface="+mn-lt"/>
              </a:rPr>
              <a:t>Code a Java Servlet!</a:t>
            </a:r>
          </a:p>
          <a:p>
            <a:pPr marL="514350" indent="-514350">
              <a:buFont typeface="+mj-lt"/>
              <a:buAutoNum type="arabicPeriod"/>
            </a:pPr>
            <a:r>
              <a:rPr lang="en-US" sz="3200" b="0" dirty="0" smtClean="0">
                <a:latin typeface="+mn-lt"/>
              </a:rPr>
              <a:t>Start </a:t>
            </a:r>
            <a:r>
              <a:rPr lang="en-US" sz="3200" b="0" dirty="0">
                <a:latin typeface="+mn-lt"/>
              </a:rPr>
              <a:t>the In-Class Activity </a:t>
            </a:r>
            <a:r>
              <a:rPr lang="en-US" sz="3200" b="0" dirty="0" smtClean="0">
                <a:latin typeface="+mn-lt"/>
              </a:rPr>
              <a:t>#2a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Implement a simple Java Servlet.</a:t>
            </a:r>
          </a:p>
          <a:p>
            <a:pPr marL="914400" lvl="1" indent="-514350"/>
            <a:r>
              <a:rPr lang="en-US" b="0" dirty="0" smtClean="0">
                <a:latin typeface="+mn-lt"/>
              </a:rPr>
              <a:t>Override the </a:t>
            </a:r>
            <a:r>
              <a:rPr lang="en-US" b="0" dirty="0" err="1" smtClean="0">
                <a:latin typeface="+mn-lt"/>
              </a:rPr>
              <a:t>init</a:t>
            </a:r>
            <a:r>
              <a:rPr lang="en-US" b="0" dirty="0" smtClean="0">
                <a:latin typeface="+mn-lt"/>
              </a:rPr>
              <a:t>() and destroy() methods.</a:t>
            </a:r>
          </a:p>
          <a:p>
            <a:pPr marL="914400" lvl="1" indent="-514350"/>
            <a:r>
              <a:rPr lang="en-US" b="0" dirty="0" smtClean="0">
                <a:latin typeface="+mn-lt"/>
              </a:rPr>
              <a:t>Leave the default implementation of </a:t>
            </a:r>
            <a:r>
              <a:rPr lang="en-US" b="0" dirty="0" err="1" smtClean="0">
                <a:latin typeface="+mn-lt"/>
              </a:rPr>
              <a:t>doGet</a:t>
            </a:r>
            <a:r>
              <a:rPr lang="en-US" b="0" dirty="0" smtClean="0">
                <a:latin typeface="+mn-lt"/>
              </a:rPr>
              <a:t>().</a:t>
            </a:r>
          </a:p>
          <a:p>
            <a:pPr marL="914400" lvl="1" indent="-514350"/>
            <a:r>
              <a:rPr lang="en-US" b="0" dirty="0" smtClean="0">
                <a:latin typeface="+mn-lt"/>
              </a:rPr>
              <a:t>Print test messages for the </a:t>
            </a:r>
            <a:r>
              <a:rPr lang="en-US" b="0" dirty="0" err="1" smtClean="0">
                <a:latin typeface="+mn-lt"/>
              </a:rPr>
              <a:t>init</a:t>
            </a:r>
            <a:r>
              <a:rPr lang="en-US" b="0" dirty="0" smtClean="0">
                <a:latin typeface="+mn-lt"/>
              </a:rPr>
              <a:t>(), </a:t>
            </a:r>
            <a:r>
              <a:rPr lang="en-US" b="0" dirty="0" err="1" smtClean="0">
                <a:latin typeface="+mn-lt"/>
              </a:rPr>
              <a:t>doGet</a:t>
            </a:r>
            <a:r>
              <a:rPr lang="en-US" b="0" dirty="0" smtClean="0">
                <a:latin typeface="+mn-lt"/>
              </a:rPr>
              <a:t>(), and destroy() methods.</a:t>
            </a:r>
          </a:p>
          <a:p>
            <a:pPr marL="914400" lvl="1" indent="-514350"/>
            <a:r>
              <a:rPr lang="en-US" b="0" dirty="0" smtClean="0">
                <a:latin typeface="+mn-lt"/>
              </a:rPr>
              <a:t>Test in your browser.</a:t>
            </a:r>
          </a:p>
          <a:p>
            <a:pPr marL="914400" lvl="1" indent="-514350"/>
            <a:r>
              <a:rPr lang="en-US" b="0" dirty="0" smtClean="0">
                <a:latin typeface="+mn-lt"/>
              </a:rPr>
              <a:t>Take screen shot.</a:t>
            </a:r>
          </a:p>
        </p:txBody>
      </p:sp>
    </p:spTree>
    <p:extLst>
      <p:ext uri="{BB962C8B-B14F-4D97-AF65-F5344CB8AC3E}">
        <p14:creationId xmlns:p14="http://schemas.microsoft.com/office/powerpoint/2010/main" val="203936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2271222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306168"/>
            <a:ext cx="12192000" cy="1143000"/>
          </a:xfrm>
        </p:spPr>
        <p:txBody>
          <a:bodyPr>
            <a:normAutofit/>
          </a:bodyPr>
          <a:lstStyle/>
          <a:p>
            <a:r>
              <a:rPr lang="en-US" dirty="0" smtClean="0"/>
              <a:t>Discussion – What is a Servlet?</a:t>
            </a:r>
            <a:endParaRPr lang="en-US" dirty="0"/>
          </a:p>
        </p:txBody>
      </p:sp>
      <p:sp>
        <p:nvSpPr>
          <p:cNvPr id="3" name="Content Placeholder 2"/>
          <p:cNvSpPr>
            <a:spLocks noGrp="1"/>
          </p:cNvSpPr>
          <p:nvPr>
            <p:ph sz="half" idx="1"/>
            <p:custDataLst>
              <p:tags r:id="rId3"/>
            </p:custDataLst>
          </p:nvPr>
        </p:nvSpPr>
        <p:spPr>
          <a:xfrm>
            <a:off x="1193074" y="1536254"/>
            <a:ext cx="10293532" cy="1807207"/>
          </a:xfrm>
        </p:spPr>
        <p:txBody>
          <a:bodyPr>
            <a:noAutofit/>
          </a:bodyPr>
          <a:lstStyle/>
          <a:p>
            <a:pPr marL="571500" indent="-457200"/>
            <a:r>
              <a:rPr lang="en-US" sz="3200" b="0" dirty="0" smtClean="0">
                <a:solidFill>
                  <a:srgbClr val="0070C0"/>
                </a:solidFill>
                <a:latin typeface="+mn-lt"/>
              </a:rPr>
              <a:t>What is a Java Servlet?</a:t>
            </a:r>
            <a:endParaRPr lang="en-US" sz="3200" b="0" dirty="0">
              <a:solidFill>
                <a:srgbClr val="0070C0"/>
              </a:solidFill>
              <a:latin typeface="+mn-lt"/>
            </a:endParaRPr>
          </a:p>
          <a:p>
            <a:pPr marL="571500" indent="-457200"/>
            <a:r>
              <a:rPr lang="en-US" sz="3200" b="0" dirty="0" smtClean="0">
                <a:solidFill>
                  <a:srgbClr val="0070C0"/>
                </a:solidFill>
                <a:latin typeface="+mn-lt"/>
              </a:rPr>
              <a:t>What are the life cycle phases of a Java Servlet?</a:t>
            </a:r>
          </a:p>
          <a:p>
            <a:pPr marL="571500" indent="-457200"/>
            <a:r>
              <a:rPr lang="en-US" sz="3200" b="0" dirty="0" smtClean="0">
                <a:solidFill>
                  <a:srgbClr val="0070C0"/>
                </a:solidFill>
                <a:latin typeface="+mn-lt"/>
              </a:rPr>
              <a:t>What method gets called for a HTTP GET request?</a:t>
            </a:r>
          </a:p>
          <a:p>
            <a:pPr marL="571500" indent="-457200"/>
            <a:r>
              <a:rPr lang="en-US" sz="3200" b="0" dirty="0" smtClean="0">
                <a:solidFill>
                  <a:srgbClr val="0070C0"/>
                </a:solidFill>
                <a:latin typeface="+mn-lt"/>
              </a:rPr>
              <a:t>What method gets called for a HTTP POST request? </a:t>
            </a:r>
          </a:p>
        </p:txBody>
      </p:sp>
    </p:spTree>
    <p:custDataLst>
      <p:tags r:id="rId1"/>
    </p:custDataLst>
    <p:extLst>
      <p:ext uri="{BB962C8B-B14F-4D97-AF65-F5344CB8AC3E}">
        <p14:creationId xmlns:p14="http://schemas.microsoft.com/office/powerpoint/2010/main" val="271922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Is a Java Servlet Thread Safe?</a:t>
            </a:r>
            <a:endParaRPr lang="en-US" dirty="0"/>
          </a:p>
        </p:txBody>
      </p:sp>
      <p:sp>
        <p:nvSpPr>
          <p:cNvPr id="3" name="Content Placeholder 2"/>
          <p:cNvSpPr txBox="1">
            <a:spLocks/>
          </p:cNvSpPr>
          <p:nvPr>
            <p:custDataLst>
              <p:tags r:id="rId1"/>
            </p:custDataLst>
          </p:nvPr>
        </p:nvSpPr>
        <p:spPr>
          <a:xfrm>
            <a:off x="563671" y="973184"/>
            <a:ext cx="10435255" cy="4648200"/>
          </a:xfrm>
          <a:prstGeom prst="rect">
            <a:avLst/>
          </a:prstGeom>
        </p:spPr>
        <p:txBody>
          <a:bodyPr>
            <a:noAutofit/>
          </a:bodyPr>
          <a:lst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b="0" dirty="0" smtClean="0">
                <a:solidFill>
                  <a:srgbClr val="000000"/>
                </a:solidFill>
                <a:latin typeface="+mn-lt"/>
              </a:rPr>
              <a:t>Each Servlet request is distinct from the next Servlet request.</a:t>
            </a:r>
          </a:p>
          <a:p>
            <a:pPr lvl="1">
              <a:buClr>
                <a:schemeClr val="tx1"/>
              </a:buClr>
            </a:pPr>
            <a:r>
              <a:rPr lang="en-US" b="0" dirty="0" smtClean="0">
                <a:solidFill>
                  <a:srgbClr val="000000"/>
                </a:solidFill>
                <a:latin typeface="+mn-lt"/>
              </a:rPr>
              <a:t>The </a:t>
            </a:r>
            <a:r>
              <a:rPr lang="en-US" b="0" dirty="0" err="1" smtClean="0">
                <a:solidFill>
                  <a:srgbClr val="000000"/>
                </a:solidFill>
                <a:latin typeface="+mn-lt"/>
              </a:rPr>
              <a:t>init</a:t>
            </a:r>
            <a:r>
              <a:rPr lang="en-US" b="0" dirty="0" smtClean="0">
                <a:solidFill>
                  <a:srgbClr val="000000"/>
                </a:solidFill>
                <a:latin typeface="+mn-lt"/>
              </a:rPr>
              <a:t>() is called the FIRST time the Servlet is loaded into memory.</a:t>
            </a:r>
          </a:p>
          <a:p>
            <a:pPr lvl="1">
              <a:buClr>
                <a:schemeClr val="tx1"/>
              </a:buClr>
            </a:pPr>
            <a:r>
              <a:rPr lang="en-US" b="0" dirty="0" smtClean="0">
                <a:solidFill>
                  <a:srgbClr val="000000"/>
                </a:solidFill>
                <a:latin typeface="+mn-lt"/>
              </a:rPr>
              <a:t>The destroy() is called whenever the Servlet Container </a:t>
            </a:r>
            <a:r>
              <a:rPr lang="en-US" b="0" u="sng" dirty="0" smtClean="0">
                <a:solidFill>
                  <a:srgbClr val="000000"/>
                </a:solidFill>
                <a:latin typeface="+mn-lt"/>
              </a:rPr>
              <a:t>decides</a:t>
            </a:r>
            <a:r>
              <a:rPr lang="en-US" b="0" dirty="0" smtClean="0">
                <a:solidFill>
                  <a:srgbClr val="000000"/>
                </a:solidFill>
                <a:latin typeface="+mn-lt"/>
              </a:rPr>
              <a:t> to remove the Servlet from memory and this is specific to each application server.</a:t>
            </a:r>
          </a:p>
          <a:p>
            <a:pPr lvl="1">
              <a:buClr>
                <a:schemeClr val="tx1"/>
              </a:buClr>
            </a:pPr>
            <a:r>
              <a:rPr lang="en-US" b="0" dirty="0" smtClean="0">
                <a:solidFill>
                  <a:srgbClr val="000000"/>
                </a:solidFill>
                <a:latin typeface="+mn-lt"/>
              </a:rPr>
              <a:t>Multiple </a:t>
            </a:r>
            <a:r>
              <a:rPr lang="en-US" b="0" dirty="0">
                <a:solidFill>
                  <a:srgbClr val="000000"/>
                </a:solidFill>
                <a:latin typeface="+mn-lt"/>
              </a:rPr>
              <a:t>requests may </a:t>
            </a:r>
            <a:r>
              <a:rPr lang="en-US" b="0" dirty="0" smtClean="0">
                <a:solidFill>
                  <a:srgbClr val="000000"/>
                </a:solidFill>
                <a:latin typeface="+mn-lt"/>
              </a:rPr>
              <a:t>even be </a:t>
            </a:r>
            <a:r>
              <a:rPr lang="en-US" b="0" dirty="0">
                <a:solidFill>
                  <a:srgbClr val="000000"/>
                </a:solidFill>
                <a:latin typeface="+mn-lt"/>
              </a:rPr>
              <a:t>handled by the same </a:t>
            </a:r>
            <a:r>
              <a:rPr lang="en-US" b="0" dirty="0" smtClean="0">
                <a:solidFill>
                  <a:srgbClr val="000000"/>
                </a:solidFill>
                <a:latin typeface="+mn-lt"/>
              </a:rPr>
              <a:t>Servlet instance!</a:t>
            </a:r>
          </a:p>
          <a:p>
            <a:pPr lvl="1">
              <a:buClr>
                <a:schemeClr val="tx1"/>
              </a:buClr>
            </a:pPr>
            <a:r>
              <a:rPr lang="en-US" b="0" dirty="0" smtClean="0">
                <a:solidFill>
                  <a:srgbClr val="000000"/>
                </a:solidFill>
                <a:latin typeface="+mn-lt"/>
              </a:rPr>
              <a:t>Bottom line…………a Servlet by default is simply not thread safe! </a:t>
            </a:r>
          </a:p>
          <a:p>
            <a:pPr>
              <a:buClr>
                <a:schemeClr val="tx1"/>
              </a:buClr>
            </a:pPr>
            <a:r>
              <a:rPr lang="en-US" b="0" dirty="0" smtClean="0">
                <a:solidFill>
                  <a:srgbClr val="000000"/>
                </a:solidFill>
                <a:latin typeface="+mn-lt"/>
              </a:rPr>
              <a:t>What does this mean?</a:t>
            </a:r>
          </a:p>
          <a:p>
            <a:pPr lvl="1">
              <a:buClr>
                <a:schemeClr val="tx1"/>
              </a:buClr>
            </a:pPr>
            <a:r>
              <a:rPr lang="en-US" b="0" dirty="0" smtClean="0">
                <a:solidFill>
                  <a:srgbClr val="000000"/>
                </a:solidFill>
                <a:latin typeface="+mn-lt"/>
              </a:rPr>
              <a:t>Multiple requests may be handled by the same Servlet instance so don’t declare or use class scoped variables.</a:t>
            </a:r>
          </a:p>
          <a:p>
            <a:pPr lvl="1">
              <a:buClr>
                <a:schemeClr val="tx1"/>
              </a:buClr>
            </a:pPr>
            <a:r>
              <a:rPr lang="en-US" b="0" dirty="0">
                <a:solidFill>
                  <a:srgbClr val="000000"/>
                </a:solidFill>
                <a:latin typeface="+mn-lt"/>
              </a:rPr>
              <a:t>Multiple requests may be handled by the same Servlet instance so don’t declare </a:t>
            </a:r>
            <a:r>
              <a:rPr lang="en-US" b="0" dirty="0" smtClean="0">
                <a:solidFill>
                  <a:srgbClr val="000000"/>
                </a:solidFill>
                <a:latin typeface="+mn-lt"/>
              </a:rPr>
              <a:t>static variables at the class or method level.</a:t>
            </a:r>
            <a:endParaRPr lang="en-US" b="0" dirty="0">
              <a:solidFill>
                <a:srgbClr val="000000"/>
              </a:solidFill>
              <a:latin typeface="+mn-lt"/>
            </a:endParaRPr>
          </a:p>
          <a:p>
            <a:pPr lvl="1">
              <a:buClr>
                <a:schemeClr val="tx1"/>
              </a:buClr>
            </a:pPr>
            <a:endParaRPr lang="en-US" b="0" dirty="0" smtClean="0">
              <a:solidFill>
                <a:srgbClr val="000000"/>
              </a:solidFill>
              <a:latin typeface="+mn-lt"/>
            </a:endParaRPr>
          </a:p>
          <a:p>
            <a:pPr lvl="1">
              <a:buClr>
                <a:schemeClr val="tx1"/>
              </a:buClr>
            </a:pPr>
            <a:endParaRPr lang="en-US" b="0" dirty="0" smtClean="0">
              <a:solidFill>
                <a:srgbClr val="000000"/>
              </a:solidFill>
              <a:latin typeface="+mn-lt"/>
            </a:endParaRPr>
          </a:p>
        </p:txBody>
      </p:sp>
    </p:spTree>
    <p:extLst>
      <p:ext uri="{BB962C8B-B14F-4D97-AF65-F5344CB8AC3E}">
        <p14:creationId xmlns:p14="http://schemas.microsoft.com/office/powerpoint/2010/main" val="129561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normAutofit/>
          </a:bodyPr>
          <a:lstStyle/>
          <a:p>
            <a:r>
              <a:rPr lang="en-US" dirty="0" smtClean="0"/>
              <a:t>How can I pass data to a Java Servlet?</a:t>
            </a:r>
            <a:endParaRPr lang="en-US" dirty="0"/>
          </a:p>
        </p:txBody>
      </p:sp>
      <p:sp>
        <p:nvSpPr>
          <p:cNvPr id="3" name="Content Placeholder 2"/>
          <p:cNvSpPr txBox="1">
            <a:spLocks/>
          </p:cNvSpPr>
          <p:nvPr>
            <p:custDataLst>
              <p:tags r:id="rId1"/>
            </p:custDataLst>
          </p:nvPr>
        </p:nvSpPr>
        <p:spPr>
          <a:xfrm>
            <a:off x="563671" y="973184"/>
            <a:ext cx="10435255" cy="1578427"/>
          </a:xfrm>
          <a:prstGeom prst="rect">
            <a:avLst/>
          </a:prstGeom>
        </p:spPr>
        <p:txBody>
          <a:bodyPr>
            <a:noAutofit/>
          </a:bodyPr>
          <a:lst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b="0" dirty="0" smtClean="0">
                <a:solidFill>
                  <a:srgbClr val="000000"/>
                </a:solidFill>
                <a:latin typeface="+mn-lt"/>
              </a:rPr>
              <a:t>HTTP GET and HTTP POST:</a:t>
            </a:r>
          </a:p>
          <a:p>
            <a:pPr lvl="1">
              <a:buClr>
                <a:schemeClr val="tx1"/>
              </a:buClr>
            </a:pPr>
            <a:r>
              <a:rPr lang="en-US" b="0" dirty="0" smtClean="0">
                <a:solidFill>
                  <a:srgbClr val="000000"/>
                </a:solidFill>
                <a:latin typeface="+mn-lt"/>
              </a:rPr>
              <a:t>The first parameter to </a:t>
            </a:r>
            <a:r>
              <a:rPr lang="en-US" b="0" dirty="0" err="1" smtClean="0">
                <a:solidFill>
                  <a:srgbClr val="000000"/>
                </a:solidFill>
                <a:latin typeface="+mn-lt"/>
              </a:rPr>
              <a:t>doGet</a:t>
            </a:r>
            <a:r>
              <a:rPr lang="en-US" b="0" dirty="0" smtClean="0">
                <a:solidFill>
                  <a:srgbClr val="000000"/>
                </a:solidFill>
                <a:latin typeface="+mn-lt"/>
              </a:rPr>
              <a:t>() and </a:t>
            </a:r>
            <a:r>
              <a:rPr lang="en-US" b="0" dirty="0" err="1" smtClean="0">
                <a:solidFill>
                  <a:srgbClr val="000000"/>
                </a:solidFill>
                <a:latin typeface="+mn-lt"/>
              </a:rPr>
              <a:t>doPost</a:t>
            </a:r>
            <a:r>
              <a:rPr lang="en-US" b="0" dirty="0" smtClean="0">
                <a:solidFill>
                  <a:srgbClr val="000000"/>
                </a:solidFill>
                <a:latin typeface="+mn-lt"/>
              </a:rPr>
              <a:t>() is of type </a:t>
            </a:r>
            <a:r>
              <a:rPr lang="en-US" b="0" dirty="0" err="1" smtClean="0">
                <a:solidFill>
                  <a:srgbClr val="000000"/>
                </a:solidFill>
                <a:latin typeface="+mn-lt"/>
              </a:rPr>
              <a:t>HttpServletRequest</a:t>
            </a:r>
            <a:r>
              <a:rPr lang="en-US" b="0" dirty="0" smtClean="0">
                <a:solidFill>
                  <a:srgbClr val="000000"/>
                </a:solidFill>
                <a:latin typeface="+mn-lt"/>
              </a:rPr>
              <a:t>.</a:t>
            </a:r>
          </a:p>
          <a:p>
            <a:pPr lvl="1">
              <a:buClr>
                <a:schemeClr val="tx1"/>
              </a:buClr>
            </a:pPr>
            <a:r>
              <a:rPr lang="en-US" b="0" dirty="0" smtClean="0">
                <a:solidFill>
                  <a:srgbClr val="000000"/>
                </a:solidFill>
                <a:latin typeface="+mn-lt"/>
              </a:rPr>
              <a:t>The </a:t>
            </a:r>
            <a:r>
              <a:rPr lang="en-US" b="0" dirty="0" err="1" smtClean="0">
                <a:solidFill>
                  <a:srgbClr val="000000"/>
                </a:solidFill>
                <a:latin typeface="+mn-lt"/>
              </a:rPr>
              <a:t>HttpServletRequest</a:t>
            </a:r>
            <a:r>
              <a:rPr lang="en-US" b="0" dirty="0" smtClean="0">
                <a:solidFill>
                  <a:srgbClr val="000000"/>
                </a:solidFill>
                <a:latin typeface="+mn-lt"/>
              </a:rPr>
              <a:t> class has a method </a:t>
            </a:r>
            <a:r>
              <a:rPr lang="en-US" b="0" dirty="0" err="1" smtClean="0">
                <a:solidFill>
                  <a:srgbClr val="000000"/>
                </a:solidFill>
                <a:latin typeface="+mn-lt"/>
              </a:rPr>
              <a:t>getParameter</a:t>
            </a:r>
            <a:r>
              <a:rPr lang="en-US" b="0" dirty="0" smtClean="0">
                <a:solidFill>
                  <a:srgbClr val="000000"/>
                </a:solidFill>
                <a:latin typeface="+mn-lt"/>
              </a:rPr>
              <a:t>(“attribute”).</a:t>
            </a:r>
          </a:p>
          <a:p>
            <a:pPr lvl="1">
              <a:buClr>
                <a:schemeClr val="tx1"/>
              </a:buClr>
            </a:pPr>
            <a:endParaRPr lang="en-US" b="0" dirty="0" smtClean="0">
              <a:solidFill>
                <a:srgbClr val="000000"/>
              </a:solidFill>
              <a:latin typeface="+mn-lt"/>
            </a:endParaRPr>
          </a:p>
        </p:txBody>
      </p:sp>
      <p:sp>
        <p:nvSpPr>
          <p:cNvPr id="4" name="TextBox 3"/>
          <p:cNvSpPr txBox="1"/>
          <p:nvPr/>
        </p:nvSpPr>
        <p:spPr>
          <a:xfrm>
            <a:off x="705394" y="2637748"/>
            <a:ext cx="8094139" cy="2585323"/>
          </a:xfrm>
          <a:prstGeom prst="rect">
            <a:avLst/>
          </a:prstGeom>
          <a:noFill/>
        </p:spPr>
        <p:txBody>
          <a:bodyPr wrap="none" rtlCol="0">
            <a:spAutoFit/>
          </a:bodyPr>
          <a:lstStyle/>
          <a:p>
            <a:r>
              <a:rPr lang="en-US" dirty="0" smtClean="0"/>
              <a:t>Example for HTTP Get:</a:t>
            </a:r>
          </a:p>
          <a:p>
            <a:r>
              <a:rPr lang="en-US" dirty="0" smtClean="0"/>
              <a:t> localhost:8080/assignment2a/</a:t>
            </a:r>
            <a:r>
              <a:rPr lang="en-US" dirty="0" err="1" smtClean="0"/>
              <a:t>TestServlet?firstname</a:t>
            </a:r>
            <a:r>
              <a:rPr lang="en-US" dirty="0" smtClean="0"/>
              <a:t>=“Mark”&amp;</a:t>
            </a:r>
            <a:r>
              <a:rPr lang="en-US" dirty="0" err="1" smtClean="0"/>
              <a:t>lastname</a:t>
            </a:r>
            <a:r>
              <a:rPr lang="en-US" dirty="0" smtClean="0"/>
              <a:t>=“</a:t>
            </a:r>
            <a:r>
              <a:rPr lang="en-US" dirty="0" err="1" smtClean="0"/>
              <a:t>lastname</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String </a:t>
            </a:r>
            <a:r>
              <a:rPr lang="en-US" dirty="0" err="1" smtClean="0"/>
              <a:t>firstName</a:t>
            </a:r>
            <a:r>
              <a:rPr lang="en-US" dirty="0" smtClean="0"/>
              <a:t> = </a:t>
            </a:r>
            <a:r>
              <a:rPr lang="en-US" dirty="0" err="1" smtClean="0"/>
              <a:t>request.getParameter</a:t>
            </a:r>
            <a:r>
              <a:rPr lang="en-US" dirty="0" smtClean="0"/>
              <a:t>(“</a:t>
            </a:r>
            <a:r>
              <a:rPr lang="en-US" dirty="0" err="1" smtClean="0"/>
              <a:t>firstname</a:t>
            </a:r>
            <a:r>
              <a:rPr lang="en-US" dirty="0" smtClean="0"/>
              <a:t>”);</a:t>
            </a:r>
          </a:p>
          <a:p>
            <a:r>
              <a:rPr lang="en-US" dirty="0" smtClean="0"/>
              <a:t>String </a:t>
            </a:r>
            <a:r>
              <a:rPr lang="en-US" dirty="0" err="1" smtClean="0"/>
              <a:t>lastName</a:t>
            </a:r>
            <a:r>
              <a:rPr lang="en-US" dirty="0" smtClean="0"/>
              <a:t> = </a:t>
            </a:r>
            <a:r>
              <a:rPr lang="en-US" dirty="0" err="1" smtClean="0"/>
              <a:t>request.getParameter</a:t>
            </a:r>
            <a:r>
              <a:rPr lang="en-US" dirty="0" smtClean="0"/>
              <a:t>(“</a:t>
            </a:r>
            <a:r>
              <a:rPr lang="en-US" dirty="0" err="1" smtClean="0"/>
              <a:t>lastname</a:t>
            </a:r>
            <a:r>
              <a:rPr lang="en-US" dirty="0" smtClean="0"/>
              <a:t>”);</a:t>
            </a:r>
            <a:endParaRPr lang="en-US" dirty="0"/>
          </a:p>
        </p:txBody>
      </p:sp>
      <p:cxnSp>
        <p:nvCxnSpPr>
          <p:cNvPr id="6" name="Straight Arrow Connector 5"/>
          <p:cNvCxnSpPr/>
          <p:nvPr/>
        </p:nvCxnSpPr>
        <p:spPr>
          <a:xfrm flipV="1">
            <a:off x="2952206" y="3284079"/>
            <a:ext cx="0" cy="444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184469" y="3284079"/>
            <a:ext cx="0" cy="444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535783" y="3266662"/>
            <a:ext cx="0" cy="444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447109" y="3661116"/>
            <a:ext cx="1173719" cy="369332"/>
          </a:xfrm>
          <a:prstGeom prst="rect">
            <a:avLst/>
          </a:prstGeom>
          <a:noFill/>
        </p:spPr>
        <p:txBody>
          <a:bodyPr wrap="none" rtlCol="0">
            <a:spAutoFit/>
          </a:bodyPr>
          <a:lstStyle/>
          <a:p>
            <a:r>
              <a:rPr lang="en-US" dirty="0" smtClean="0">
                <a:solidFill>
                  <a:srgbClr val="0070C0"/>
                </a:solidFill>
              </a:rPr>
              <a:t>App Name</a:t>
            </a:r>
            <a:endParaRPr lang="en-US" dirty="0">
              <a:solidFill>
                <a:srgbClr val="0070C0"/>
              </a:solidFill>
            </a:endParaRPr>
          </a:p>
        </p:txBody>
      </p:sp>
      <p:cxnSp>
        <p:nvCxnSpPr>
          <p:cNvPr id="11" name="Straight Arrow Connector 10"/>
          <p:cNvCxnSpPr/>
          <p:nvPr/>
        </p:nvCxnSpPr>
        <p:spPr>
          <a:xfrm flipV="1">
            <a:off x="1432561" y="3266662"/>
            <a:ext cx="0" cy="444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24221" y="3661116"/>
            <a:ext cx="1216680" cy="369332"/>
          </a:xfrm>
          <a:prstGeom prst="rect">
            <a:avLst/>
          </a:prstGeom>
          <a:noFill/>
        </p:spPr>
        <p:txBody>
          <a:bodyPr wrap="none" rtlCol="0">
            <a:spAutoFit/>
          </a:bodyPr>
          <a:lstStyle/>
          <a:p>
            <a:r>
              <a:rPr lang="en-US" dirty="0" smtClean="0">
                <a:solidFill>
                  <a:srgbClr val="0070C0"/>
                </a:solidFill>
              </a:rPr>
              <a:t>Local JBoss</a:t>
            </a:r>
            <a:endParaRPr lang="en-US" dirty="0">
              <a:solidFill>
                <a:srgbClr val="0070C0"/>
              </a:solidFill>
            </a:endParaRPr>
          </a:p>
        </p:txBody>
      </p:sp>
      <p:sp>
        <p:nvSpPr>
          <p:cNvPr id="13" name="TextBox 12"/>
          <p:cNvSpPr txBox="1"/>
          <p:nvPr/>
        </p:nvSpPr>
        <p:spPr>
          <a:xfrm>
            <a:off x="3597609" y="3661116"/>
            <a:ext cx="1219501" cy="369332"/>
          </a:xfrm>
          <a:prstGeom prst="rect">
            <a:avLst/>
          </a:prstGeom>
          <a:noFill/>
        </p:spPr>
        <p:txBody>
          <a:bodyPr wrap="none" rtlCol="0">
            <a:spAutoFit/>
          </a:bodyPr>
          <a:lstStyle/>
          <a:p>
            <a:r>
              <a:rPr lang="en-US" dirty="0" smtClean="0">
                <a:solidFill>
                  <a:srgbClr val="0070C0"/>
                </a:solidFill>
              </a:rPr>
              <a:t>Servlet URI</a:t>
            </a:r>
            <a:endParaRPr lang="en-US" dirty="0">
              <a:solidFill>
                <a:srgbClr val="0070C0"/>
              </a:solidFill>
            </a:endParaRPr>
          </a:p>
        </p:txBody>
      </p:sp>
      <p:sp>
        <p:nvSpPr>
          <p:cNvPr id="14" name="TextBox 13"/>
          <p:cNvSpPr txBox="1"/>
          <p:nvPr/>
        </p:nvSpPr>
        <p:spPr>
          <a:xfrm>
            <a:off x="5542854" y="3661116"/>
            <a:ext cx="2215863" cy="369332"/>
          </a:xfrm>
          <a:prstGeom prst="rect">
            <a:avLst/>
          </a:prstGeom>
          <a:noFill/>
        </p:spPr>
        <p:txBody>
          <a:bodyPr wrap="none" rtlCol="0">
            <a:spAutoFit/>
          </a:bodyPr>
          <a:lstStyle/>
          <a:p>
            <a:r>
              <a:rPr lang="en-US" dirty="0" smtClean="0">
                <a:solidFill>
                  <a:srgbClr val="0070C0"/>
                </a:solidFill>
              </a:rPr>
              <a:t>HTTP GET Parameters</a:t>
            </a:r>
            <a:endParaRPr lang="en-US" dirty="0">
              <a:solidFill>
                <a:srgbClr val="0070C0"/>
              </a:solidFill>
            </a:endParaRPr>
          </a:p>
        </p:txBody>
      </p:sp>
      <p:sp>
        <p:nvSpPr>
          <p:cNvPr id="15" name="TextBox 14"/>
          <p:cNvSpPr txBox="1"/>
          <p:nvPr/>
        </p:nvSpPr>
        <p:spPr>
          <a:xfrm>
            <a:off x="0" y="5489772"/>
            <a:ext cx="12192000" cy="523220"/>
          </a:xfrm>
          <a:prstGeom prst="rect">
            <a:avLst/>
          </a:prstGeom>
          <a:noFill/>
        </p:spPr>
        <p:txBody>
          <a:bodyPr wrap="square" rtlCol="0">
            <a:spAutoFit/>
          </a:bodyPr>
          <a:lstStyle/>
          <a:p>
            <a:pPr algn="ctr"/>
            <a:r>
              <a:rPr lang="en-US" sz="2800" b="1" dirty="0" smtClean="0">
                <a:solidFill>
                  <a:srgbClr val="00B050"/>
                </a:solidFill>
              </a:rPr>
              <a:t>Why do you have to be careful when using an HTTP GET?</a:t>
            </a:r>
            <a:endParaRPr lang="en-US" sz="2800" b="1" dirty="0">
              <a:solidFill>
                <a:srgbClr val="00B050"/>
              </a:solidFill>
            </a:endParaRPr>
          </a:p>
        </p:txBody>
      </p:sp>
    </p:spTree>
    <p:extLst>
      <p:ext uri="{BB962C8B-B14F-4D97-AF65-F5344CB8AC3E}">
        <p14:creationId xmlns:p14="http://schemas.microsoft.com/office/powerpoint/2010/main" val="1294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005522"/>
          </a:xfrm>
        </p:spPr>
        <p:txBody>
          <a:bodyPr/>
          <a:lstStyle/>
          <a:p>
            <a:r>
              <a:rPr lang="en-US" dirty="0" smtClean="0"/>
              <a:t>Can I see an example Java Servlet?</a:t>
            </a:r>
            <a:endParaRPr lang="en-US" dirty="0"/>
          </a:p>
        </p:txBody>
      </p:sp>
      <p:sp>
        <p:nvSpPr>
          <p:cNvPr id="10" name="TextBox 9"/>
          <p:cNvSpPr txBox="1"/>
          <p:nvPr/>
        </p:nvSpPr>
        <p:spPr>
          <a:xfrm>
            <a:off x="1828801" y="3973601"/>
            <a:ext cx="1245325" cy="646331"/>
          </a:xfrm>
          <a:prstGeom prst="rect">
            <a:avLst/>
          </a:prstGeom>
          <a:noFill/>
        </p:spPr>
        <p:txBody>
          <a:bodyPr wrap="square" rtlCol="0">
            <a:spAutoFit/>
          </a:bodyPr>
          <a:lstStyle/>
          <a:p>
            <a:r>
              <a:rPr lang="en-US" dirty="0" smtClean="0">
                <a:solidFill>
                  <a:srgbClr val="00B050"/>
                </a:solidFill>
              </a:rPr>
              <a:t>Read </a:t>
            </a:r>
            <a:r>
              <a:rPr lang="en-US" dirty="0" err="1" smtClean="0">
                <a:solidFill>
                  <a:srgbClr val="00B050"/>
                </a:solidFill>
              </a:rPr>
              <a:t>params</a:t>
            </a:r>
            <a:endParaRPr lang="en-US" dirty="0">
              <a:solidFill>
                <a:srgbClr val="00B050"/>
              </a:solidFill>
            </a:endParaRPr>
          </a:p>
        </p:txBody>
      </p:sp>
      <p:pic>
        <p:nvPicPr>
          <p:cNvPr id="4" name="Picture 3"/>
          <p:cNvPicPr>
            <a:picLocks noChangeAspect="1"/>
          </p:cNvPicPr>
          <p:nvPr/>
        </p:nvPicPr>
        <p:blipFill>
          <a:blip r:embed="rId2"/>
          <a:stretch>
            <a:fillRect/>
          </a:stretch>
        </p:blipFill>
        <p:spPr>
          <a:xfrm>
            <a:off x="3677660" y="1111694"/>
            <a:ext cx="8504762" cy="4923809"/>
          </a:xfrm>
          <a:prstGeom prst="rect">
            <a:avLst/>
          </a:prstGeom>
        </p:spPr>
      </p:pic>
      <p:sp>
        <p:nvSpPr>
          <p:cNvPr id="18" name="TextBox 17"/>
          <p:cNvSpPr txBox="1"/>
          <p:nvPr/>
        </p:nvSpPr>
        <p:spPr>
          <a:xfrm>
            <a:off x="2405163" y="795757"/>
            <a:ext cx="7077194"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TestServlet?firstname</a:t>
            </a:r>
            <a:r>
              <a:rPr lang="en-US" dirty="0" smtClean="0">
                <a:solidFill>
                  <a:srgbClr val="00B050"/>
                </a:solidFill>
              </a:rPr>
              <a:t>=</a:t>
            </a:r>
            <a:r>
              <a:rPr lang="en-US" dirty="0" err="1" smtClean="0">
                <a:solidFill>
                  <a:srgbClr val="00B050"/>
                </a:solidFill>
              </a:rPr>
              <a:t>Mark&amp;lastname</a:t>
            </a:r>
            <a:r>
              <a:rPr lang="en-US" dirty="0" smtClean="0">
                <a:solidFill>
                  <a:srgbClr val="00B050"/>
                </a:solidFill>
              </a:rPr>
              <a:t>=</a:t>
            </a:r>
            <a:r>
              <a:rPr lang="en-US" dirty="0" err="1" smtClean="0">
                <a:solidFill>
                  <a:srgbClr val="00B050"/>
                </a:solidFill>
              </a:rPr>
              <a:t>Reha</a:t>
            </a:r>
            <a:endParaRPr lang="en-US" dirty="0">
              <a:solidFill>
                <a:srgbClr val="00B050"/>
              </a:solidFill>
            </a:endParaRPr>
          </a:p>
        </p:txBody>
      </p:sp>
      <p:sp>
        <p:nvSpPr>
          <p:cNvPr id="14" name="Oval 13"/>
          <p:cNvSpPr/>
          <p:nvPr/>
        </p:nvSpPr>
        <p:spPr>
          <a:xfrm>
            <a:off x="7046837" y="3428090"/>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039383" y="3428090"/>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629989" y="4296767"/>
            <a:ext cx="156754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75829" y="4614774"/>
            <a:ext cx="1568918"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231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2</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b="0" dirty="0" smtClean="0">
                <a:solidFill>
                  <a:schemeClr val="tx1">
                    <a:lumMod val="75000"/>
                    <a:lumOff val="25000"/>
                  </a:schemeClr>
                </a:solidFill>
                <a:latin typeface="+mn-lt"/>
              </a:rPr>
              <a:t>Presentation Layer:</a:t>
            </a:r>
          </a:p>
          <a:p>
            <a:pPr lvl="2"/>
            <a:r>
              <a:rPr lang="en-US" altLang="en-US" b="0" dirty="0" smtClean="0">
                <a:solidFill>
                  <a:schemeClr val="tx1">
                    <a:lumMod val="75000"/>
                    <a:lumOff val="25000"/>
                  </a:schemeClr>
                </a:solidFill>
                <a:latin typeface="+mn-lt"/>
              </a:rPr>
              <a:t>Servlets and JSP Pages =&gt; Week 1</a:t>
            </a:r>
          </a:p>
          <a:p>
            <a:pPr lvl="2"/>
            <a:r>
              <a:rPr lang="en-US" altLang="en-US" b="0" dirty="0" smtClean="0">
                <a:solidFill>
                  <a:schemeClr val="tx1">
                    <a:lumMod val="75000"/>
                    <a:lumOff val="25000"/>
                  </a:schemeClr>
                </a:solidFill>
                <a:latin typeface="+mn-lt"/>
              </a:rPr>
              <a:t>MVC Design Pattern =&gt; Week 2</a:t>
            </a:r>
          </a:p>
          <a:p>
            <a:pPr lvl="2"/>
            <a:r>
              <a:rPr lang="en-US" altLang="en-US" b="0" dirty="0" err="1" smtClean="0">
                <a:solidFill>
                  <a:schemeClr val="tx1">
                    <a:lumMod val="75000"/>
                    <a:lumOff val="25000"/>
                  </a:schemeClr>
                </a:solidFill>
                <a:latin typeface="+mn-lt"/>
              </a:rPr>
              <a:t>JavaServer</a:t>
            </a:r>
            <a:r>
              <a:rPr lang="en-US" altLang="en-US" b="0" dirty="0" smtClean="0">
                <a:solidFill>
                  <a:schemeClr val="tx1">
                    <a:lumMod val="75000"/>
                    <a:lumOff val="25000"/>
                  </a:schemeClr>
                </a:solidFill>
                <a:latin typeface="+mn-lt"/>
              </a:rPr>
              <a:t> Faces =&gt; Week 2</a:t>
            </a:r>
          </a:p>
          <a:p>
            <a:pPr lvl="2"/>
            <a:r>
              <a:rPr lang="en-US" altLang="en-US" b="0" dirty="0" smtClean="0">
                <a:solidFill>
                  <a:schemeClr val="tx1">
                    <a:lumMod val="75000"/>
                    <a:lumOff val="25000"/>
                  </a:schemeClr>
                </a:solidFill>
                <a:latin typeface="+mn-lt"/>
              </a:rPr>
              <a:t>Data Validation and Layouts =&gt; Week 3</a:t>
            </a:r>
          </a:p>
          <a:p>
            <a:pPr lvl="2"/>
            <a:r>
              <a:rPr lang="en-US" altLang="en-US" b="0" dirty="0" smtClean="0">
                <a:solidFill>
                  <a:schemeClr val="tx1">
                    <a:lumMod val="75000"/>
                    <a:lumOff val="25000"/>
                  </a:schemeClr>
                </a:solidFill>
                <a:latin typeface="+mn-lt"/>
              </a:rPr>
              <a:t>Data Grid Control =&gt; Week 4</a:t>
            </a:r>
            <a:endParaRPr lang="en-US" altLang="en-US" dirty="0" smtClean="0">
              <a:solidFill>
                <a:schemeClr val="tx1">
                  <a:lumMod val="75000"/>
                  <a:lumOff val="25000"/>
                </a:schemeClr>
              </a:solidFill>
              <a:latin typeface="+mn-lt"/>
            </a:endParaRPr>
          </a:p>
          <a:p>
            <a:r>
              <a:rPr lang="en-US" altLang="en-US" dirty="0" smtClean="0">
                <a:solidFill>
                  <a:schemeClr val="tx1">
                    <a:lumMod val="75000"/>
                    <a:lumOff val="25000"/>
                  </a:schemeClr>
                </a:solidFill>
                <a:latin typeface="+mn-lt"/>
              </a:rPr>
              <a:t>Hands On:</a:t>
            </a:r>
          </a:p>
          <a:p>
            <a:pPr lvl="1"/>
            <a:r>
              <a:rPr lang="en-US" altLang="en-US" b="0" dirty="0" smtClean="0">
                <a:solidFill>
                  <a:schemeClr val="tx1">
                    <a:lumMod val="75000"/>
                    <a:lumOff val="25000"/>
                  </a:schemeClr>
                </a:solidFill>
                <a:latin typeface="+mn-lt"/>
              </a:rPr>
              <a:t>Build a simple Java Servlet and JSP based application.</a:t>
            </a:r>
          </a:p>
          <a:p>
            <a:pPr lvl="1"/>
            <a:r>
              <a:rPr lang="en-US" altLang="en-US" b="0" dirty="0" smtClean="0">
                <a:solidFill>
                  <a:schemeClr val="tx1">
                    <a:lumMod val="75000"/>
                    <a:lumOff val="25000"/>
                  </a:schemeClr>
                </a:solidFill>
                <a:latin typeface="+mn-lt"/>
              </a:rPr>
              <a:t>Build a simple JSF form based application.</a:t>
            </a:r>
          </a:p>
          <a:p>
            <a:pPr lvl="2"/>
            <a:r>
              <a:rPr lang="en-US" altLang="en-US" b="0" dirty="0" smtClean="0">
                <a:solidFill>
                  <a:schemeClr val="tx1">
                    <a:lumMod val="75000"/>
                    <a:lumOff val="25000"/>
                  </a:schemeClr>
                </a:solidFill>
                <a:latin typeface="+mn-lt"/>
              </a:rPr>
              <a:t>Add data validation and layouts</a:t>
            </a:r>
          </a:p>
          <a:p>
            <a:pPr lvl="2"/>
            <a:r>
              <a:rPr lang="en-US" altLang="en-US" b="0" dirty="0" smtClean="0">
                <a:solidFill>
                  <a:schemeClr val="tx1">
                    <a:lumMod val="75000"/>
                    <a:lumOff val="25000"/>
                  </a:schemeClr>
                </a:solidFill>
                <a:latin typeface="+mn-lt"/>
              </a:rPr>
              <a:t>Add a data grid </a:t>
            </a: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2</a:t>
            </a:fld>
            <a:endParaRPr lang="en-US" altLang="en-US" sz="1000">
              <a:latin typeface="Arial" charset="0"/>
            </a:endParaRPr>
          </a:p>
        </p:txBody>
      </p:sp>
    </p:spTree>
    <p:extLst>
      <p:ext uri="{BB962C8B-B14F-4D97-AF65-F5344CB8AC3E}">
        <p14:creationId xmlns:p14="http://schemas.microsoft.com/office/powerpoint/2010/main" val="4098475579"/>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13582" y="988869"/>
            <a:ext cx="5270257" cy="4814026"/>
          </a:xfrm>
          <a:prstGeom prst="rect">
            <a:avLst/>
          </a:prstGeom>
        </p:spPr>
      </p:pic>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latin typeface="+mn-lt"/>
              </a:rPr>
              <a:t>How is a Dynamic Web Project Laid Out?</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20</a:t>
            </a:fld>
            <a:endParaRPr lang="en-US" altLang="en-US" sz="1000">
              <a:latin typeface="+mn-lt"/>
            </a:endParaRPr>
          </a:p>
        </p:txBody>
      </p:sp>
      <p:sp>
        <p:nvSpPr>
          <p:cNvPr id="8" name="TextBox 7"/>
          <p:cNvSpPr txBox="1"/>
          <p:nvPr/>
        </p:nvSpPr>
        <p:spPr>
          <a:xfrm>
            <a:off x="9576615" y="4523600"/>
            <a:ext cx="2268625" cy="646331"/>
          </a:xfrm>
          <a:prstGeom prst="rect">
            <a:avLst/>
          </a:prstGeom>
          <a:noFill/>
        </p:spPr>
        <p:txBody>
          <a:bodyPr wrap="square" rtlCol="0">
            <a:spAutoFit/>
          </a:bodyPr>
          <a:lstStyle/>
          <a:p>
            <a:r>
              <a:rPr lang="en-US" dirty="0" smtClean="0">
                <a:solidFill>
                  <a:srgbClr val="00B050"/>
                </a:solidFill>
              </a:rPr>
              <a:t>Where dependent library JAR files go.</a:t>
            </a:r>
            <a:endParaRPr lang="en-US" dirty="0">
              <a:solidFill>
                <a:srgbClr val="00B050"/>
              </a:solidFill>
            </a:endParaRPr>
          </a:p>
        </p:txBody>
      </p:sp>
      <p:cxnSp>
        <p:nvCxnSpPr>
          <p:cNvPr id="13" name="Straight Arrow Connector 12"/>
          <p:cNvCxnSpPr/>
          <p:nvPr/>
        </p:nvCxnSpPr>
        <p:spPr>
          <a:xfrm>
            <a:off x="2444295" y="2148041"/>
            <a:ext cx="117565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424585" y="4846766"/>
            <a:ext cx="4152030"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4703" y="1547876"/>
            <a:ext cx="1829592" cy="1200329"/>
          </a:xfrm>
          <a:prstGeom prst="rect">
            <a:avLst/>
          </a:prstGeom>
          <a:noFill/>
        </p:spPr>
        <p:txBody>
          <a:bodyPr wrap="square" rtlCol="0">
            <a:spAutoFit/>
          </a:bodyPr>
          <a:lstStyle/>
          <a:p>
            <a:pPr algn="r"/>
            <a:r>
              <a:rPr lang="en-US" dirty="0" smtClean="0">
                <a:solidFill>
                  <a:srgbClr val="00B050"/>
                </a:solidFill>
              </a:rPr>
              <a:t>All Java code separated logically by packages.</a:t>
            </a:r>
            <a:endParaRPr lang="en-US" dirty="0">
              <a:solidFill>
                <a:srgbClr val="00B050"/>
              </a:solidFill>
            </a:endParaRPr>
          </a:p>
        </p:txBody>
      </p:sp>
      <p:cxnSp>
        <p:nvCxnSpPr>
          <p:cNvPr id="18" name="Straight Arrow Connector 17"/>
          <p:cNvCxnSpPr/>
          <p:nvPr/>
        </p:nvCxnSpPr>
        <p:spPr>
          <a:xfrm>
            <a:off x="2444295" y="4536514"/>
            <a:ext cx="1489167"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5663" y="3797850"/>
            <a:ext cx="1829592" cy="1754326"/>
          </a:xfrm>
          <a:prstGeom prst="rect">
            <a:avLst/>
          </a:prstGeom>
          <a:noFill/>
        </p:spPr>
        <p:txBody>
          <a:bodyPr wrap="square" rtlCol="0">
            <a:spAutoFit/>
          </a:bodyPr>
          <a:lstStyle/>
          <a:p>
            <a:pPr algn="r"/>
            <a:r>
              <a:rPr lang="en-US" dirty="0" smtClean="0">
                <a:solidFill>
                  <a:srgbClr val="00B050"/>
                </a:solidFill>
              </a:rPr>
              <a:t>STANDARD directory were </a:t>
            </a:r>
            <a:r>
              <a:rPr lang="en-US" dirty="0" smtClean="0">
                <a:solidFill>
                  <a:srgbClr val="0070C0"/>
                </a:solidFill>
              </a:rPr>
              <a:t>web.xml</a:t>
            </a:r>
            <a:r>
              <a:rPr lang="en-US" dirty="0" smtClean="0">
                <a:solidFill>
                  <a:srgbClr val="00B050"/>
                </a:solidFill>
              </a:rPr>
              <a:t> and other  configuration files go.</a:t>
            </a:r>
            <a:endParaRPr lang="en-US" dirty="0">
              <a:solidFill>
                <a:srgbClr val="00B050"/>
              </a:solidFill>
            </a:endParaRPr>
          </a:p>
        </p:txBody>
      </p:sp>
      <p:sp>
        <p:nvSpPr>
          <p:cNvPr id="3" name="TextBox 2"/>
          <p:cNvSpPr txBox="1"/>
          <p:nvPr/>
        </p:nvSpPr>
        <p:spPr>
          <a:xfrm>
            <a:off x="9196251" y="1471748"/>
            <a:ext cx="2769326" cy="1477328"/>
          </a:xfrm>
          <a:prstGeom prst="rect">
            <a:avLst/>
          </a:prstGeom>
          <a:noFill/>
        </p:spPr>
        <p:txBody>
          <a:bodyPr wrap="square" rtlCol="0">
            <a:spAutoFit/>
          </a:bodyPr>
          <a:lstStyle/>
          <a:p>
            <a:pPr algn="ctr"/>
            <a:r>
              <a:rPr lang="en-US" b="1" u="sng" dirty="0" smtClean="0">
                <a:solidFill>
                  <a:srgbClr val="0070C0"/>
                </a:solidFill>
              </a:rPr>
              <a:t>web.xml</a:t>
            </a:r>
          </a:p>
          <a:p>
            <a:r>
              <a:rPr lang="en-US" dirty="0" smtClean="0">
                <a:solidFill>
                  <a:srgbClr val="0070C0"/>
                </a:solidFill>
              </a:rPr>
              <a:t>For most of your application code you can use annotations versus XML configuration</a:t>
            </a:r>
            <a:endParaRPr lang="en-US" dirty="0">
              <a:solidFill>
                <a:srgbClr val="0070C0"/>
              </a:solidFill>
            </a:endParaRPr>
          </a:p>
        </p:txBody>
      </p:sp>
    </p:spTree>
    <p:extLst>
      <p:ext uri="{BB962C8B-B14F-4D97-AF65-F5344CB8AC3E}">
        <p14:creationId xmlns:p14="http://schemas.microsoft.com/office/powerpoint/2010/main" val="895450065"/>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633852" y="1143001"/>
            <a:ext cx="11558147" cy="5078948"/>
          </a:xfrm>
        </p:spPr>
        <p:txBody>
          <a:bodyPr>
            <a:normAutofit/>
          </a:bodyPr>
          <a:lstStyle/>
          <a:p>
            <a:pPr marL="0" indent="0" algn="ctr">
              <a:buNone/>
            </a:pPr>
            <a:r>
              <a:rPr lang="en-US" sz="4400" dirty="0" smtClean="0">
                <a:latin typeface="+mn-lt"/>
              </a:rPr>
              <a:t>Code a Java Servlet!</a:t>
            </a:r>
          </a:p>
          <a:p>
            <a:pPr marL="514350" indent="-514350">
              <a:buFont typeface="+mj-lt"/>
              <a:buAutoNum type="arabicPeriod"/>
            </a:pPr>
            <a:r>
              <a:rPr lang="en-US" sz="3200" b="0" dirty="0" smtClean="0">
                <a:latin typeface="+mn-lt"/>
              </a:rPr>
              <a:t>Finish the </a:t>
            </a:r>
            <a:r>
              <a:rPr lang="en-US" sz="3200" b="0" dirty="0">
                <a:latin typeface="+mn-lt"/>
              </a:rPr>
              <a:t>In-Class Activity </a:t>
            </a:r>
            <a:r>
              <a:rPr lang="en-US" sz="3200" b="0" dirty="0" smtClean="0">
                <a:latin typeface="+mn-lt"/>
              </a:rPr>
              <a:t>#2a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Update the default implementation of </a:t>
            </a:r>
            <a:r>
              <a:rPr lang="en-US" b="0" dirty="0" err="1" smtClean="0">
                <a:latin typeface="+mn-lt"/>
              </a:rPr>
              <a:t>doGet</a:t>
            </a:r>
            <a:r>
              <a:rPr lang="en-US" b="0" dirty="0" smtClean="0">
                <a:latin typeface="+mn-lt"/>
              </a:rPr>
              <a:t>() to read and print 2 parameters.</a:t>
            </a:r>
          </a:p>
          <a:p>
            <a:pPr marL="914400" lvl="1" indent="-514350"/>
            <a:r>
              <a:rPr lang="en-US" b="0" dirty="0" smtClean="0">
                <a:latin typeface="+mn-lt"/>
              </a:rPr>
              <a:t>Test in your browser.</a:t>
            </a:r>
          </a:p>
          <a:p>
            <a:pPr marL="914400" lvl="1" indent="-514350"/>
            <a:r>
              <a:rPr lang="en-US" b="0" dirty="0" smtClean="0">
                <a:latin typeface="+mn-lt"/>
              </a:rPr>
              <a:t>Take screen shot.</a:t>
            </a:r>
          </a:p>
        </p:txBody>
      </p:sp>
    </p:spTree>
    <p:extLst>
      <p:ext uri="{BB962C8B-B14F-4D97-AF65-F5344CB8AC3E}">
        <p14:creationId xmlns:p14="http://schemas.microsoft.com/office/powerpoint/2010/main" val="108999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2952438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is a </a:t>
            </a:r>
            <a:r>
              <a:rPr lang="en-US" dirty="0" err="1" smtClean="0"/>
              <a:t>JavaServer</a:t>
            </a:r>
            <a:r>
              <a:rPr lang="en-US" dirty="0" smtClean="0"/>
              <a:t> Page (JSP)?</a:t>
            </a:r>
            <a:endParaRPr lang="en-US" dirty="0"/>
          </a:p>
        </p:txBody>
      </p:sp>
      <p:sp>
        <p:nvSpPr>
          <p:cNvPr id="3" name="Content Placeholder 2"/>
          <p:cNvSpPr txBox="1">
            <a:spLocks/>
          </p:cNvSpPr>
          <p:nvPr>
            <p:custDataLst>
              <p:tags r:id="rId1"/>
            </p:custDataLst>
          </p:nvPr>
        </p:nvSpPr>
        <p:spPr>
          <a:xfrm>
            <a:off x="563671" y="859972"/>
            <a:ext cx="10258817" cy="4648200"/>
          </a:xfrm>
          <a:prstGeom prst="rect">
            <a:avLst/>
          </a:prstGeom>
        </p:spPr>
        <p:txBody>
          <a:bodyPr>
            <a:noAutofit/>
          </a:bodyPr>
          <a:lst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b="0" dirty="0" smtClean="0">
                <a:solidFill>
                  <a:srgbClr val="000000"/>
                </a:solidFill>
                <a:latin typeface="+mn-lt"/>
              </a:rPr>
              <a:t>A </a:t>
            </a:r>
            <a:r>
              <a:rPr lang="en-US" dirty="0" err="1" smtClean="0">
                <a:solidFill>
                  <a:srgbClr val="0070C0"/>
                </a:solidFill>
                <a:latin typeface="+mn-lt"/>
              </a:rPr>
              <a:t>JavaServer</a:t>
            </a:r>
            <a:r>
              <a:rPr lang="en-US" dirty="0" smtClean="0">
                <a:solidFill>
                  <a:srgbClr val="0070C0"/>
                </a:solidFill>
                <a:latin typeface="+mn-lt"/>
              </a:rPr>
              <a:t> Page </a:t>
            </a:r>
            <a:r>
              <a:rPr lang="en-US" b="0" dirty="0">
                <a:solidFill>
                  <a:srgbClr val="000000"/>
                </a:solidFill>
                <a:latin typeface="+mn-lt"/>
              </a:rPr>
              <a:t>(JSP) is a technology that </a:t>
            </a:r>
            <a:r>
              <a:rPr lang="en-US" b="0" dirty="0" smtClean="0">
                <a:solidFill>
                  <a:srgbClr val="000000"/>
                </a:solidFill>
                <a:latin typeface="+mn-lt"/>
              </a:rPr>
              <a:t>let’s software </a:t>
            </a:r>
            <a:r>
              <a:rPr lang="en-US" b="0" dirty="0">
                <a:solidFill>
                  <a:srgbClr val="000000"/>
                </a:solidFill>
                <a:latin typeface="+mn-lt"/>
              </a:rPr>
              <a:t>developers create </a:t>
            </a:r>
            <a:r>
              <a:rPr lang="en-US" b="0" u="sng" dirty="0">
                <a:solidFill>
                  <a:srgbClr val="000000"/>
                </a:solidFill>
                <a:latin typeface="+mn-lt"/>
              </a:rPr>
              <a:t>dynamically</a:t>
            </a:r>
            <a:r>
              <a:rPr lang="en-US" b="0" dirty="0">
                <a:solidFill>
                  <a:srgbClr val="000000"/>
                </a:solidFill>
                <a:latin typeface="+mn-lt"/>
              </a:rPr>
              <a:t> generated web pages based on </a:t>
            </a:r>
            <a:r>
              <a:rPr lang="en-US" b="0" dirty="0" smtClean="0">
                <a:solidFill>
                  <a:srgbClr val="000000"/>
                </a:solidFill>
                <a:latin typeface="+mn-lt"/>
              </a:rPr>
              <a:t>HTML. </a:t>
            </a:r>
          </a:p>
          <a:p>
            <a:pPr>
              <a:buClr>
                <a:schemeClr val="tx1"/>
              </a:buClr>
            </a:pPr>
            <a:r>
              <a:rPr lang="en-US" b="0" dirty="0">
                <a:solidFill>
                  <a:srgbClr val="000000"/>
                </a:solidFill>
                <a:latin typeface="+mn-lt"/>
              </a:rPr>
              <a:t>A </a:t>
            </a:r>
            <a:r>
              <a:rPr lang="en-US" dirty="0" err="1">
                <a:solidFill>
                  <a:srgbClr val="0070C0"/>
                </a:solidFill>
                <a:latin typeface="+mn-lt"/>
              </a:rPr>
              <a:t>JavaServer</a:t>
            </a:r>
            <a:r>
              <a:rPr lang="en-US" dirty="0">
                <a:solidFill>
                  <a:srgbClr val="0070C0"/>
                </a:solidFill>
                <a:latin typeface="+mn-lt"/>
              </a:rPr>
              <a:t> Page </a:t>
            </a:r>
            <a:r>
              <a:rPr lang="en-US" b="0" dirty="0">
                <a:solidFill>
                  <a:srgbClr val="000000"/>
                </a:solidFill>
                <a:latin typeface="+mn-lt"/>
              </a:rPr>
              <a:t>(JSP) </a:t>
            </a:r>
            <a:r>
              <a:rPr lang="en-US" b="0" dirty="0" smtClean="0">
                <a:solidFill>
                  <a:srgbClr val="000000"/>
                </a:solidFill>
                <a:latin typeface="+mn-lt"/>
              </a:rPr>
              <a:t>is similar to PHP in that it is a markup that is a combination of HTML and Java where as PHP was a combination of HTML and PHP. It is also similar to ASP from Microsoft that was a combination of C# and HTML.</a:t>
            </a:r>
          </a:p>
          <a:p>
            <a:pPr>
              <a:buClr>
                <a:schemeClr val="tx1"/>
              </a:buClr>
            </a:pPr>
            <a:r>
              <a:rPr lang="en-US" b="0" dirty="0">
                <a:solidFill>
                  <a:srgbClr val="000000"/>
                </a:solidFill>
                <a:latin typeface="+mn-lt"/>
              </a:rPr>
              <a:t>A </a:t>
            </a:r>
            <a:r>
              <a:rPr lang="en-US" dirty="0" err="1">
                <a:solidFill>
                  <a:srgbClr val="0070C0"/>
                </a:solidFill>
                <a:latin typeface="+mn-lt"/>
              </a:rPr>
              <a:t>JavaServer</a:t>
            </a:r>
            <a:r>
              <a:rPr lang="en-US" dirty="0">
                <a:solidFill>
                  <a:srgbClr val="0070C0"/>
                </a:solidFill>
                <a:latin typeface="+mn-lt"/>
              </a:rPr>
              <a:t> Page </a:t>
            </a:r>
            <a:r>
              <a:rPr lang="en-US" b="0" dirty="0">
                <a:solidFill>
                  <a:srgbClr val="000000"/>
                </a:solidFill>
                <a:latin typeface="+mn-lt"/>
              </a:rPr>
              <a:t>(JSP) is </a:t>
            </a:r>
            <a:r>
              <a:rPr lang="en-US" b="0" dirty="0" smtClean="0">
                <a:solidFill>
                  <a:srgbClr val="000000"/>
                </a:solidFill>
                <a:latin typeface="+mn-lt"/>
              </a:rPr>
              <a:t>compiled into a Servlet!</a:t>
            </a:r>
          </a:p>
          <a:p>
            <a:pPr>
              <a:buClr>
                <a:schemeClr val="tx1"/>
              </a:buClr>
            </a:pPr>
            <a:r>
              <a:rPr lang="en-US" b="0" dirty="0" smtClean="0">
                <a:solidFill>
                  <a:srgbClr val="000000"/>
                </a:solidFill>
                <a:latin typeface="+mn-lt"/>
              </a:rPr>
              <a:t>This is a fairly old technology that was released </a:t>
            </a:r>
            <a:r>
              <a:rPr lang="en-US" b="0" dirty="0">
                <a:solidFill>
                  <a:srgbClr val="000000"/>
                </a:solidFill>
                <a:latin typeface="+mn-lt"/>
              </a:rPr>
              <a:t>in 1999 by Sun </a:t>
            </a:r>
            <a:r>
              <a:rPr lang="en-US" b="0" dirty="0" smtClean="0">
                <a:solidFill>
                  <a:srgbClr val="000000"/>
                </a:solidFill>
                <a:latin typeface="+mn-lt"/>
              </a:rPr>
              <a:t>Microsystems. It has since been directly replaced by other “higher level” frameworks, such as Struts, JSF, and Spring MVC.</a:t>
            </a:r>
          </a:p>
        </p:txBody>
      </p:sp>
    </p:spTree>
    <p:extLst>
      <p:ext uri="{BB962C8B-B14F-4D97-AF65-F5344CB8AC3E}">
        <p14:creationId xmlns:p14="http://schemas.microsoft.com/office/powerpoint/2010/main" val="229466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500" y="1361176"/>
            <a:ext cx="11882261" cy="2940859"/>
          </a:xfrm>
          <a:prstGeom prst="rect">
            <a:avLst/>
          </a:prstGeom>
        </p:spPr>
      </p:pic>
      <p:sp>
        <p:nvSpPr>
          <p:cNvPr id="2" name="Title 1"/>
          <p:cNvSpPr>
            <a:spLocks noGrp="1"/>
          </p:cNvSpPr>
          <p:nvPr>
            <p:ph type="title"/>
          </p:nvPr>
        </p:nvSpPr>
        <p:spPr>
          <a:xfrm>
            <a:off x="609600" y="22089"/>
            <a:ext cx="10972800" cy="1143000"/>
          </a:xfrm>
        </p:spPr>
        <p:txBody>
          <a:bodyPr/>
          <a:lstStyle/>
          <a:p>
            <a:r>
              <a:rPr lang="en-US" dirty="0" smtClean="0"/>
              <a:t>Can I see an example </a:t>
            </a:r>
            <a:r>
              <a:rPr lang="en-US" dirty="0" err="1" smtClean="0"/>
              <a:t>JavaServer</a:t>
            </a:r>
            <a:r>
              <a:rPr lang="en-US" dirty="0" smtClean="0"/>
              <a:t> Page?</a:t>
            </a:r>
            <a:endParaRPr lang="en-US" dirty="0"/>
          </a:p>
        </p:txBody>
      </p:sp>
      <p:cxnSp>
        <p:nvCxnSpPr>
          <p:cNvPr id="5" name="Straight Arrow Connector 4"/>
          <p:cNvCxnSpPr/>
          <p:nvPr/>
        </p:nvCxnSpPr>
        <p:spPr>
          <a:xfrm flipV="1">
            <a:off x="869503" y="4302036"/>
            <a:ext cx="0" cy="43542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3500" y="4763589"/>
            <a:ext cx="1699174" cy="646331"/>
          </a:xfrm>
          <a:prstGeom prst="rect">
            <a:avLst/>
          </a:prstGeom>
          <a:noFill/>
        </p:spPr>
        <p:txBody>
          <a:bodyPr wrap="square" rtlCol="0">
            <a:spAutoFit/>
          </a:bodyPr>
          <a:lstStyle/>
          <a:p>
            <a:pPr algn="ctr"/>
            <a:r>
              <a:rPr lang="en-US" dirty="0" smtClean="0">
                <a:solidFill>
                  <a:srgbClr val="00B050"/>
                </a:solidFill>
              </a:rPr>
              <a:t>Standard HTML Tags</a:t>
            </a:r>
            <a:endParaRPr lang="en-US" dirty="0">
              <a:solidFill>
                <a:srgbClr val="00B050"/>
              </a:solidFill>
            </a:endParaRPr>
          </a:p>
        </p:txBody>
      </p:sp>
      <p:sp>
        <p:nvSpPr>
          <p:cNvPr id="8" name="Oval 7"/>
          <p:cNvSpPr/>
          <p:nvPr/>
        </p:nvSpPr>
        <p:spPr>
          <a:xfrm>
            <a:off x="498221" y="1245247"/>
            <a:ext cx="9807946" cy="499106"/>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02276" y="916819"/>
            <a:ext cx="7453772"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TestResponse.jsp?firstname</a:t>
            </a:r>
            <a:r>
              <a:rPr lang="en-US" dirty="0" smtClean="0">
                <a:solidFill>
                  <a:srgbClr val="00B050"/>
                </a:solidFill>
              </a:rPr>
              <a:t>=</a:t>
            </a:r>
            <a:r>
              <a:rPr lang="en-US" dirty="0" err="1" smtClean="0">
                <a:solidFill>
                  <a:srgbClr val="00B050"/>
                </a:solidFill>
              </a:rPr>
              <a:t>Mark&amp;lastname</a:t>
            </a:r>
            <a:r>
              <a:rPr lang="en-US" dirty="0" smtClean="0">
                <a:solidFill>
                  <a:srgbClr val="00B050"/>
                </a:solidFill>
              </a:rPr>
              <a:t>=</a:t>
            </a:r>
            <a:r>
              <a:rPr lang="en-US" dirty="0" err="1" smtClean="0">
                <a:solidFill>
                  <a:srgbClr val="00B050"/>
                </a:solidFill>
              </a:rPr>
              <a:t>Reha</a:t>
            </a:r>
            <a:endParaRPr lang="en-US" dirty="0">
              <a:solidFill>
                <a:srgbClr val="00B050"/>
              </a:solidFill>
            </a:endParaRPr>
          </a:p>
        </p:txBody>
      </p:sp>
      <p:cxnSp>
        <p:nvCxnSpPr>
          <p:cNvPr id="17" name="Straight Connector 16"/>
          <p:cNvCxnSpPr/>
          <p:nvPr/>
        </p:nvCxnSpPr>
        <p:spPr>
          <a:xfrm>
            <a:off x="3269854" y="3587398"/>
            <a:ext cx="3400909"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804045" y="3256000"/>
            <a:ext cx="426835"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723017" y="3265765"/>
            <a:ext cx="426835"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3124982" y="3664069"/>
            <a:ext cx="1209364" cy="115580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477691" y="3622233"/>
            <a:ext cx="1259380" cy="119764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093566" y="4763589"/>
            <a:ext cx="3726886" cy="923330"/>
          </a:xfrm>
          <a:prstGeom prst="rect">
            <a:avLst/>
          </a:prstGeom>
          <a:noFill/>
        </p:spPr>
        <p:txBody>
          <a:bodyPr wrap="square" rtlCol="0">
            <a:spAutoFit/>
          </a:bodyPr>
          <a:lstStyle/>
          <a:p>
            <a:pPr algn="ctr"/>
            <a:r>
              <a:rPr lang="en-US" dirty="0" smtClean="0">
                <a:solidFill>
                  <a:srgbClr val="00B050"/>
                </a:solidFill>
              </a:rPr>
              <a:t>Java Code is indicated by opening and closing &lt;% tags, the &lt;%= renders data. Uses implicit request object.</a:t>
            </a:r>
            <a:endParaRPr lang="en-US" dirty="0">
              <a:solidFill>
                <a:srgbClr val="00B050"/>
              </a:solidFill>
            </a:endParaRPr>
          </a:p>
        </p:txBody>
      </p:sp>
      <p:sp>
        <p:nvSpPr>
          <p:cNvPr id="12" name="TextBox 11"/>
          <p:cNvSpPr txBox="1"/>
          <p:nvPr/>
        </p:nvSpPr>
        <p:spPr>
          <a:xfrm>
            <a:off x="4334346" y="3607539"/>
            <a:ext cx="1245325" cy="369332"/>
          </a:xfrm>
          <a:prstGeom prst="rect">
            <a:avLst/>
          </a:prstGeom>
          <a:noFill/>
        </p:spPr>
        <p:txBody>
          <a:bodyPr wrap="square" rtlCol="0">
            <a:spAutoFit/>
          </a:bodyPr>
          <a:lstStyle/>
          <a:p>
            <a:pPr algn="ctr"/>
            <a:r>
              <a:rPr lang="en-US" dirty="0" smtClean="0">
                <a:solidFill>
                  <a:srgbClr val="00B050"/>
                </a:solidFill>
              </a:rPr>
              <a:t>Java Code</a:t>
            </a:r>
            <a:endParaRPr lang="en-US" dirty="0">
              <a:solidFill>
                <a:srgbClr val="00B050"/>
              </a:solidFill>
            </a:endParaRPr>
          </a:p>
        </p:txBody>
      </p:sp>
      <p:cxnSp>
        <p:nvCxnSpPr>
          <p:cNvPr id="29" name="Straight Arrow Connector 28"/>
          <p:cNvCxnSpPr/>
          <p:nvPr/>
        </p:nvCxnSpPr>
        <p:spPr>
          <a:xfrm flipV="1">
            <a:off x="9077331" y="3630179"/>
            <a:ext cx="0" cy="576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48494" y="4214949"/>
            <a:ext cx="2457673" cy="1200329"/>
          </a:xfrm>
          <a:prstGeom prst="rect">
            <a:avLst/>
          </a:prstGeom>
          <a:noFill/>
        </p:spPr>
        <p:txBody>
          <a:bodyPr wrap="square" rtlCol="0">
            <a:spAutoFit/>
          </a:bodyPr>
          <a:lstStyle/>
          <a:p>
            <a:pPr algn="ctr"/>
            <a:r>
              <a:rPr lang="en-US" dirty="0" smtClean="0">
                <a:solidFill>
                  <a:srgbClr val="00B050"/>
                </a:solidFill>
              </a:rPr>
              <a:t>Data passed to JSP via HTTP GET parameters and uses the implicit request object.</a:t>
            </a:r>
            <a:endParaRPr lang="en-US" dirty="0">
              <a:solidFill>
                <a:srgbClr val="00B050"/>
              </a:solidFill>
            </a:endParaRPr>
          </a:p>
        </p:txBody>
      </p:sp>
      <p:sp>
        <p:nvSpPr>
          <p:cNvPr id="33" name="TextBox 32"/>
          <p:cNvSpPr txBox="1"/>
          <p:nvPr/>
        </p:nvSpPr>
        <p:spPr>
          <a:xfrm>
            <a:off x="0" y="5489772"/>
            <a:ext cx="12192000" cy="523220"/>
          </a:xfrm>
          <a:prstGeom prst="rect">
            <a:avLst/>
          </a:prstGeom>
          <a:noFill/>
        </p:spPr>
        <p:txBody>
          <a:bodyPr wrap="square" rtlCol="0">
            <a:spAutoFit/>
          </a:bodyPr>
          <a:lstStyle/>
          <a:p>
            <a:pPr algn="ctr"/>
            <a:r>
              <a:rPr lang="en-US" sz="2800" b="1" dirty="0" smtClean="0">
                <a:solidFill>
                  <a:srgbClr val="0070C0"/>
                </a:solidFill>
              </a:rPr>
              <a:t>How does a JSP generate dynamic web pages?</a:t>
            </a:r>
            <a:endParaRPr lang="en-US" sz="2800" b="1" dirty="0">
              <a:solidFill>
                <a:srgbClr val="0070C0"/>
              </a:solidFill>
            </a:endParaRPr>
          </a:p>
        </p:txBody>
      </p:sp>
      <p:sp>
        <p:nvSpPr>
          <p:cNvPr id="6" name="Down Arrow 5"/>
          <p:cNvSpPr/>
          <p:nvPr/>
        </p:nvSpPr>
        <p:spPr>
          <a:xfrm rot="5400000">
            <a:off x="10180965" y="351627"/>
            <a:ext cx="484632" cy="15344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1190514" y="734715"/>
            <a:ext cx="1086035" cy="646331"/>
          </a:xfrm>
          <a:prstGeom prst="rect">
            <a:avLst/>
          </a:prstGeom>
          <a:noFill/>
        </p:spPr>
        <p:txBody>
          <a:bodyPr wrap="square" rtlCol="0">
            <a:spAutoFit/>
          </a:bodyPr>
          <a:lstStyle/>
          <a:p>
            <a:r>
              <a:rPr lang="en-US" dirty="0" smtClean="0">
                <a:solidFill>
                  <a:srgbClr val="0070C0"/>
                </a:solidFill>
              </a:rPr>
              <a:t>Request </a:t>
            </a:r>
            <a:r>
              <a:rPr lang="en-US" dirty="0" err="1" smtClean="0">
                <a:solidFill>
                  <a:srgbClr val="0070C0"/>
                </a:solidFill>
              </a:rPr>
              <a:t>Params</a:t>
            </a:r>
            <a:r>
              <a:rPr lang="en-US" dirty="0" smtClean="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3925920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02564"/>
            <a:ext cx="12314779" cy="3237546"/>
          </a:xfrm>
          <a:prstGeom prst="rect">
            <a:avLst/>
          </a:prstGeom>
        </p:spPr>
      </p:pic>
      <p:sp>
        <p:nvSpPr>
          <p:cNvPr id="2" name="Title 1"/>
          <p:cNvSpPr>
            <a:spLocks noGrp="1"/>
          </p:cNvSpPr>
          <p:nvPr>
            <p:ph type="title"/>
          </p:nvPr>
        </p:nvSpPr>
        <p:spPr>
          <a:xfrm>
            <a:off x="609600" y="22089"/>
            <a:ext cx="10972800" cy="1143000"/>
          </a:xfrm>
        </p:spPr>
        <p:txBody>
          <a:bodyPr/>
          <a:lstStyle/>
          <a:p>
            <a:r>
              <a:rPr lang="en-US" dirty="0" smtClean="0"/>
              <a:t>Can I see an example </a:t>
            </a:r>
            <a:r>
              <a:rPr lang="en-US" dirty="0" err="1" smtClean="0"/>
              <a:t>JavaServer</a:t>
            </a:r>
            <a:r>
              <a:rPr lang="en-US" dirty="0" smtClean="0"/>
              <a:t> Page?</a:t>
            </a:r>
            <a:endParaRPr lang="en-US" dirty="0"/>
          </a:p>
        </p:txBody>
      </p:sp>
      <p:cxnSp>
        <p:nvCxnSpPr>
          <p:cNvPr id="5" name="Straight Arrow Connector 4"/>
          <p:cNvCxnSpPr/>
          <p:nvPr/>
        </p:nvCxnSpPr>
        <p:spPr>
          <a:xfrm flipV="1">
            <a:off x="869503" y="4302036"/>
            <a:ext cx="0" cy="43542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3500" y="4763589"/>
            <a:ext cx="1699174" cy="646331"/>
          </a:xfrm>
          <a:prstGeom prst="rect">
            <a:avLst/>
          </a:prstGeom>
          <a:noFill/>
        </p:spPr>
        <p:txBody>
          <a:bodyPr wrap="square" rtlCol="0">
            <a:spAutoFit/>
          </a:bodyPr>
          <a:lstStyle/>
          <a:p>
            <a:pPr algn="ctr"/>
            <a:r>
              <a:rPr lang="en-US" dirty="0" smtClean="0">
                <a:solidFill>
                  <a:srgbClr val="00B050"/>
                </a:solidFill>
              </a:rPr>
              <a:t>Standard HTML Tags</a:t>
            </a:r>
            <a:endParaRPr lang="en-US" dirty="0">
              <a:solidFill>
                <a:srgbClr val="00B050"/>
              </a:solidFill>
            </a:endParaRPr>
          </a:p>
        </p:txBody>
      </p:sp>
      <p:sp>
        <p:nvSpPr>
          <p:cNvPr id="18" name="TextBox 17"/>
          <p:cNvSpPr txBox="1"/>
          <p:nvPr/>
        </p:nvSpPr>
        <p:spPr>
          <a:xfrm>
            <a:off x="3093566" y="976777"/>
            <a:ext cx="4352282"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TestResponse.jsp</a:t>
            </a:r>
            <a:endParaRPr lang="en-US" dirty="0">
              <a:solidFill>
                <a:srgbClr val="00B050"/>
              </a:solidFill>
            </a:endParaRPr>
          </a:p>
        </p:txBody>
      </p:sp>
      <p:cxnSp>
        <p:nvCxnSpPr>
          <p:cNvPr id="17" name="Straight Connector 16"/>
          <p:cNvCxnSpPr/>
          <p:nvPr/>
        </p:nvCxnSpPr>
        <p:spPr>
          <a:xfrm>
            <a:off x="3269854" y="3587398"/>
            <a:ext cx="3400909"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804045" y="3256000"/>
            <a:ext cx="426835"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723017" y="3265765"/>
            <a:ext cx="426835"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3124982" y="3664069"/>
            <a:ext cx="1209364" cy="115580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477691" y="3622233"/>
            <a:ext cx="1259380" cy="119764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093566" y="4763589"/>
            <a:ext cx="3726886" cy="923330"/>
          </a:xfrm>
          <a:prstGeom prst="rect">
            <a:avLst/>
          </a:prstGeom>
          <a:noFill/>
        </p:spPr>
        <p:txBody>
          <a:bodyPr wrap="square" rtlCol="0">
            <a:spAutoFit/>
          </a:bodyPr>
          <a:lstStyle/>
          <a:p>
            <a:pPr algn="ctr"/>
            <a:r>
              <a:rPr lang="en-US" dirty="0" smtClean="0">
                <a:solidFill>
                  <a:srgbClr val="00B050"/>
                </a:solidFill>
              </a:rPr>
              <a:t>Java Code is indicated by opening and closing &lt;% </a:t>
            </a:r>
            <a:r>
              <a:rPr lang="en-US" dirty="0">
                <a:solidFill>
                  <a:srgbClr val="00B050"/>
                </a:solidFill>
              </a:rPr>
              <a:t>tags, </a:t>
            </a:r>
            <a:r>
              <a:rPr lang="en-US" dirty="0" smtClean="0">
                <a:solidFill>
                  <a:srgbClr val="00B050"/>
                </a:solidFill>
              </a:rPr>
              <a:t>the </a:t>
            </a:r>
            <a:r>
              <a:rPr lang="en-US" dirty="0">
                <a:solidFill>
                  <a:srgbClr val="00B050"/>
                </a:solidFill>
              </a:rPr>
              <a:t>&lt;%= renders data</a:t>
            </a:r>
            <a:r>
              <a:rPr lang="en-US" dirty="0" smtClean="0">
                <a:solidFill>
                  <a:srgbClr val="00B050"/>
                </a:solidFill>
              </a:rPr>
              <a:t>. Uses </a:t>
            </a:r>
            <a:r>
              <a:rPr lang="en-US" dirty="0" err="1" smtClean="0">
                <a:solidFill>
                  <a:srgbClr val="00B050"/>
                </a:solidFill>
              </a:rPr>
              <a:t>getAttribute</a:t>
            </a:r>
            <a:r>
              <a:rPr lang="en-US" dirty="0" smtClean="0">
                <a:solidFill>
                  <a:srgbClr val="00B050"/>
                </a:solidFill>
              </a:rPr>
              <a:t>()!</a:t>
            </a:r>
            <a:endParaRPr lang="en-US" dirty="0">
              <a:solidFill>
                <a:srgbClr val="00B050"/>
              </a:solidFill>
            </a:endParaRPr>
          </a:p>
        </p:txBody>
      </p:sp>
      <p:sp>
        <p:nvSpPr>
          <p:cNvPr id="12" name="TextBox 11"/>
          <p:cNvSpPr txBox="1"/>
          <p:nvPr/>
        </p:nvSpPr>
        <p:spPr>
          <a:xfrm>
            <a:off x="4334346" y="3607539"/>
            <a:ext cx="1245325" cy="369332"/>
          </a:xfrm>
          <a:prstGeom prst="rect">
            <a:avLst/>
          </a:prstGeom>
          <a:noFill/>
        </p:spPr>
        <p:txBody>
          <a:bodyPr wrap="square" rtlCol="0">
            <a:spAutoFit/>
          </a:bodyPr>
          <a:lstStyle/>
          <a:p>
            <a:pPr algn="ctr"/>
            <a:r>
              <a:rPr lang="en-US" dirty="0" smtClean="0">
                <a:solidFill>
                  <a:srgbClr val="00B050"/>
                </a:solidFill>
              </a:rPr>
              <a:t>Java Code</a:t>
            </a:r>
            <a:endParaRPr lang="en-US" dirty="0">
              <a:solidFill>
                <a:srgbClr val="00B050"/>
              </a:solidFill>
            </a:endParaRPr>
          </a:p>
        </p:txBody>
      </p:sp>
      <p:cxnSp>
        <p:nvCxnSpPr>
          <p:cNvPr id="29" name="Straight Arrow Connector 28"/>
          <p:cNvCxnSpPr/>
          <p:nvPr/>
        </p:nvCxnSpPr>
        <p:spPr>
          <a:xfrm flipV="1">
            <a:off x="9077331" y="3630178"/>
            <a:ext cx="0" cy="110728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848494" y="4763589"/>
            <a:ext cx="2457673" cy="646331"/>
          </a:xfrm>
          <a:prstGeom prst="rect">
            <a:avLst/>
          </a:prstGeom>
          <a:noFill/>
        </p:spPr>
        <p:txBody>
          <a:bodyPr wrap="square" rtlCol="0">
            <a:spAutoFit/>
          </a:bodyPr>
          <a:lstStyle/>
          <a:p>
            <a:pPr algn="ctr"/>
            <a:r>
              <a:rPr lang="en-US" dirty="0" smtClean="0">
                <a:solidFill>
                  <a:srgbClr val="00B050"/>
                </a:solidFill>
              </a:rPr>
              <a:t>Data passed to JSP via Servlet </a:t>
            </a:r>
            <a:r>
              <a:rPr lang="en-US" u="sng" dirty="0" smtClean="0">
                <a:solidFill>
                  <a:srgbClr val="00B050"/>
                </a:solidFill>
              </a:rPr>
              <a:t>Attributes</a:t>
            </a:r>
            <a:r>
              <a:rPr lang="en-US" dirty="0" smtClean="0">
                <a:solidFill>
                  <a:srgbClr val="00B050"/>
                </a:solidFill>
              </a:rPr>
              <a:t>.</a:t>
            </a:r>
            <a:endParaRPr lang="en-US" dirty="0">
              <a:solidFill>
                <a:srgbClr val="00B050"/>
              </a:solidFill>
            </a:endParaRPr>
          </a:p>
        </p:txBody>
      </p:sp>
      <p:sp>
        <p:nvSpPr>
          <p:cNvPr id="33" name="TextBox 32"/>
          <p:cNvSpPr txBox="1"/>
          <p:nvPr/>
        </p:nvSpPr>
        <p:spPr>
          <a:xfrm>
            <a:off x="0" y="5489772"/>
            <a:ext cx="12192000" cy="523220"/>
          </a:xfrm>
          <a:prstGeom prst="rect">
            <a:avLst/>
          </a:prstGeom>
          <a:noFill/>
        </p:spPr>
        <p:txBody>
          <a:bodyPr wrap="square" rtlCol="0">
            <a:spAutoFit/>
          </a:bodyPr>
          <a:lstStyle/>
          <a:p>
            <a:pPr algn="ctr"/>
            <a:r>
              <a:rPr lang="en-US" sz="2800" b="1" dirty="0" smtClean="0">
                <a:solidFill>
                  <a:srgbClr val="0070C0"/>
                </a:solidFill>
              </a:rPr>
              <a:t>How is passing data via Servlet Attributes more secure?</a:t>
            </a:r>
            <a:endParaRPr lang="en-US" sz="2800" b="1" dirty="0">
              <a:solidFill>
                <a:srgbClr val="0070C0"/>
              </a:solidFill>
            </a:endParaRPr>
          </a:p>
        </p:txBody>
      </p:sp>
      <p:sp>
        <p:nvSpPr>
          <p:cNvPr id="20" name="Down Arrow 19"/>
          <p:cNvSpPr/>
          <p:nvPr/>
        </p:nvSpPr>
        <p:spPr>
          <a:xfrm rot="5400000">
            <a:off x="10180965" y="351627"/>
            <a:ext cx="484632" cy="15344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1228744" y="605796"/>
            <a:ext cx="1086035" cy="923330"/>
          </a:xfrm>
          <a:prstGeom prst="rect">
            <a:avLst/>
          </a:prstGeom>
          <a:noFill/>
        </p:spPr>
        <p:txBody>
          <a:bodyPr wrap="square" rtlCol="0">
            <a:spAutoFit/>
          </a:bodyPr>
          <a:lstStyle/>
          <a:p>
            <a:r>
              <a:rPr lang="en-US" dirty="0" smtClean="0">
                <a:solidFill>
                  <a:srgbClr val="0070C0"/>
                </a:solidFill>
              </a:rPr>
              <a:t>No Request </a:t>
            </a:r>
            <a:r>
              <a:rPr lang="en-US" dirty="0" err="1" smtClean="0">
                <a:solidFill>
                  <a:srgbClr val="0070C0"/>
                </a:solidFill>
              </a:rPr>
              <a:t>Params</a:t>
            </a:r>
            <a:r>
              <a:rPr lang="en-US" dirty="0" smtClean="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53267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005522"/>
          </a:xfrm>
        </p:spPr>
        <p:txBody>
          <a:bodyPr/>
          <a:lstStyle/>
          <a:p>
            <a:r>
              <a:rPr lang="en-US" dirty="0" smtClean="0"/>
              <a:t>Can I see an example Java Servlet and JSP?</a:t>
            </a:r>
            <a:endParaRPr lang="en-US" dirty="0"/>
          </a:p>
        </p:txBody>
      </p:sp>
      <p:sp>
        <p:nvSpPr>
          <p:cNvPr id="18" name="TextBox 17"/>
          <p:cNvSpPr txBox="1"/>
          <p:nvPr/>
        </p:nvSpPr>
        <p:spPr>
          <a:xfrm>
            <a:off x="2405163" y="795757"/>
            <a:ext cx="7077194"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TestServlet?firstname</a:t>
            </a:r>
            <a:r>
              <a:rPr lang="en-US" dirty="0" smtClean="0">
                <a:solidFill>
                  <a:srgbClr val="00B050"/>
                </a:solidFill>
              </a:rPr>
              <a:t>=</a:t>
            </a:r>
            <a:r>
              <a:rPr lang="en-US" dirty="0" err="1" smtClean="0">
                <a:solidFill>
                  <a:srgbClr val="00B050"/>
                </a:solidFill>
              </a:rPr>
              <a:t>Mark&amp;lastname</a:t>
            </a:r>
            <a:r>
              <a:rPr lang="en-US" dirty="0" smtClean="0">
                <a:solidFill>
                  <a:srgbClr val="00B050"/>
                </a:solidFill>
              </a:rPr>
              <a:t>=</a:t>
            </a:r>
            <a:r>
              <a:rPr lang="en-US" dirty="0" err="1" smtClean="0">
                <a:solidFill>
                  <a:srgbClr val="00B050"/>
                </a:solidFill>
              </a:rPr>
              <a:t>Reha</a:t>
            </a:r>
            <a:endParaRPr lang="en-US" dirty="0">
              <a:solidFill>
                <a:srgbClr val="00B050"/>
              </a:solidFill>
            </a:endParaRPr>
          </a:p>
        </p:txBody>
      </p:sp>
      <p:pic>
        <p:nvPicPr>
          <p:cNvPr id="3" name="Picture 2"/>
          <p:cNvPicPr>
            <a:picLocks noChangeAspect="1"/>
          </p:cNvPicPr>
          <p:nvPr/>
        </p:nvPicPr>
        <p:blipFill>
          <a:blip r:embed="rId2"/>
          <a:stretch>
            <a:fillRect/>
          </a:stretch>
        </p:blipFill>
        <p:spPr>
          <a:xfrm>
            <a:off x="1959182" y="1453551"/>
            <a:ext cx="10151961" cy="2595935"/>
          </a:xfrm>
          <a:prstGeom prst="rect">
            <a:avLst/>
          </a:prstGeom>
        </p:spPr>
      </p:pic>
      <p:sp>
        <p:nvSpPr>
          <p:cNvPr id="10" name="TextBox 9"/>
          <p:cNvSpPr txBox="1"/>
          <p:nvPr/>
        </p:nvSpPr>
        <p:spPr>
          <a:xfrm>
            <a:off x="27956" y="1642196"/>
            <a:ext cx="1245325" cy="646331"/>
          </a:xfrm>
          <a:prstGeom prst="rect">
            <a:avLst/>
          </a:prstGeom>
          <a:noFill/>
        </p:spPr>
        <p:txBody>
          <a:bodyPr wrap="square" rtlCol="0">
            <a:spAutoFit/>
          </a:bodyPr>
          <a:lstStyle/>
          <a:p>
            <a:r>
              <a:rPr lang="en-US" dirty="0" smtClean="0">
                <a:solidFill>
                  <a:srgbClr val="00B050"/>
                </a:solidFill>
              </a:rPr>
              <a:t>Read </a:t>
            </a:r>
            <a:r>
              <a:rPr lang="en-US" dirty="0" err="1" smtClean="0">
                <a:solidFill>
                  <a:srgbClr val="00B050"/>
                </a:solidFill>
              </a:rPr>
              <a:t>params</a:t>
            </a:r>
            <a:endParaRPr lang="en-US" dirty="0">
              <a:solidFill>
                <a:srgbClr val="00B050"/>
              </a:solidFill>
            </a:endParaRPr>
          </a:p>
        </p:txBody>
      </p:sp>
      <p:cxnSp>
        <p:nvCxnSpPr>
          <p:cNvPr id="9" name="Straight Arrow Connector 8"/>
          <p:cNvCxnSpPr/>
          <p:nvPr/>
        </p:nvCxnSpPr>
        <p:spPr>
          <a:xfrm>
            <a:off x="985899" y="1954161"/>
            <a:ext cx="156754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5470699" y="1347173"/>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911867" y="3735209"/>
            <a:ext cx="2321984"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0" y="2978145"/>
            <a:ext cx="1245325" cy="1200329"/>
          </a:xfrm>
          <a:prstGeom prst="rect">
            <a:avLst/>
          </a:prstGeom>
          <a:noFill/>
        </p:spPr>
        <p:txBody>
          <a:bodyPr wrap="square" rtlCol="0">
            <a:spAutoFit/>
          </a:bodyPr>
          <a:lstStyle/>
          <a:p>
            <a:r>
              <a:rPr lang="en-US" dirty="0" smtClean="0">
                <a:solidFill>
                  <a:srgbClr val="00B050"/>
                </a:solidFill>
              </a:rPr>
              <a:t>Forward request to a JSP and pass it data</a:t>
            </a:r>
            <a:endParaRPr lang="en-US" dirty="0">
              <a:solidFill>
                <a:srgbClr val="00B050"/>
              </a:solidFill>
            </a:endParaRPr>
          </a:p>
        </p:txBody>
      </p:sp>
      <p:cxnSp>
        <p:nvCxnSpPr>
          <p:cNvPr id="17" name="Straight Arrow Connector 16"/>
          <p:cNvCxnSpPr/>
          <p:nvPr/>
        </p:nvCxnSpPr>
        <p:spPr>
          <a:xfrm>
            <a:off x="1077339" y="3578310"/>
            <a:ext cx="156754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894" y="4173138"/>
            <a:ext cx="12192000" cy="1815882"/>
          </a:xfrm>
          <a:prstGeom prst="rect">
            <a:avLst/>
          </a:prstGeom>
          <a:noFill/>
        </p:spPr>
        <p:txBody>
          <a:bodyPr wrap="square" rtlCol="0">
            <a:spAutoFit/>
          </a:bodyPr>
          <a:lstStyle/>
          <a:p>
            <a:pPr algn="ctr"/>
            <a:r>
              <a:rPr lang="en-US" sz="2800" b="1" dirty="0" smtClean="0">
                <a:solidFill>
                  <a:srgbClr val="00B050"/>
                </a:solidFill>
              </a:rPr>
              <a:t>Remember this all happens on the Server and in Java Code!!</a:t>
            </a:r>
          </a:p>
          <a:p>
            <a:pPr algn="ctr"/>
            <a:endParaRPr lang="en-US" sz="2800" b="1" dirty="0" smtClean="0">
              <a:solidFill>
                <a:srgbClr val="00B050"/>
              </a:solidFill>
            </a:endParaRPr>
          </a:p>
          <a:p>
            <a:pPr algn="ctr"/>
            <a:r>
              <a:rPr lang="en-US" sz="2800" b="1" dirty="0" smtClean="0">
                <a:solidFill>
                  <a:srgbClr val="00B050"/>
                </a:solidFill>
              </a:rPr>
              <a:t>JSP =&gt; View for presenting data only</a:t>
            </a:r>
          </a:p>
          <a:p>
            <a:pPr algn="ctr"/>
            <a:r>
              <a:rPr lang="en-US" sz="2800" b="1" dirty="0" smtClean="0">
                <a:solidFill>
                  <a:srgbClr val="00B050"/>
                </a:solidFill>
              </a:rPr>
              <a:t>Servlet =&gt; Processing Client events/requests and forward to View to display</a:t>
            </a:r>
            <a:endParaRPr lang="en-US" sz="2800" b="1" dirty="0">
              <a:solidFill>
                <a:srgbClr val="00B050"/>
              </a:solidFill>
            </a:endParaRPr>
          </a:p>
        </p:txBody>
      </p:sp>
      <p:sp>
        <p:nvSpPr>
          <p:cNvPr id="12" name="Down Arrow 11"/>
          <p:cNvSpPr/>
          <p:nvPr/>
        </p:nvSpPr>
        <p:spPr>
          <a:xfrm rot="5400000">
            <a:off x="10320303" y="209798"/>
            <a:ext cx="484632" cy="15344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1329852" y="592886"/>
            <a:ext cx="1086035" cy="646331"/>
          </a:xfrm>
          <a:prstGeom prst="rect">
            <a:avLst/>
          </a:prstGeom>
          <a:noFill/>
        </p:spPr>
        <p:txBody>
          <a:bodyPr wrap="square" rtlCol="0">
            <a:spAutoFit/>
          </a:bodyPr>
          <a:lstStyle/>
          <a:p>
            <a:r>
              <a:rPr lang="en-US" dirty="0" smtClean="0">
                <a:solidFill>
                  <a:srgbClr val="0070C0"/>
                </a:solidFill>
              </a:rPr>
              <a:t>Request </a:t>
            </a:r>
            <a:r>
              <a:rPr lang="en-US" dirty="0" err="1" smtClean="0">
                <a:solidFill>
                  <a:srgbClr val="0070C0"/>
                </a:solidFill>
              </a:rPr>
              <a:t>Params</a:t>
            </a:r>
            <a:r>
              <a:rPr lang="en-US" dirty="0" smtClean="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2992991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005522"/>
          </a:xfrm>
        </p:spPr>
        <p:txBody>
          <a:bodyPr/>
          <a:lstStyle/>
          <a:p>
            <a:r>
              <a:rPr lang="en-US" dirty="0" smtClean="0"/>
              <a:t>Can I see an example JSP with a Form?</a:t>
            </a:r>
            <a:endParaRPr lang="en-US" dirty="0"/>
          </a:p>
        </p:txBody>
      </p:sp>
      <p:sp>
        <p:nvSpPr>
          <p:cNvPr id="12" name="TextBox 11"/>
          <p:cNvSpPr txBox="1"/>
          <p:nvPr/>
        </p:nvSpPr>
        <p:spPr>
          <a:xfrm>
            <a:off x="3459915" y="962152"/>
            <a:ext cx="3833806" cy="369332"/>
          </a:xfrm>
          <a:prstGeom prst="rect">
            <a:avLst/>
          </a:prstGeom>
          <a:noFill/>
        </p:spPr>
        <p:txBody>
          <a:bodyPr wrap="none" rtlCol="0">
            <a:spAutoFit/>
          </a:bodyPr>
          <a:lstStyle/>
          <a:p>
            <a:r>
              <a:rPr lang="en-US" dirty="0" err="1" smtClean="0">
                <a:solidFill>
                  <a:srgbClr val="00B050"/>
                </a:solidFill>
              </a:rPr>
              <a:t>hostname:port</a:t>
            </a:r>
            <a:r>
              <a:rPr lang="en-US" dirty="0" smtClean="0">
                <a:solidFill>
                  <a:srgbClr val="00B050"/>
                </a:solidFill>
              </a:rPr>
              <a:t>/</a:t>
            </a:r>
            <a:r>
              <a:rPr lang="en-US" dirty="0" err="1" smtClean="0">
                <a:solidFill>
                  <a:srgbClr val="00B050"/>
                </a:solidFill>
              </a:rPr>
              <a:t>appname</a:t>
            </a:r>
            <a:r>
              <a:rPr lang="en-US" dirty="0" smtClean="0">
                <a:solidFill>
                  <a:srgbClr val="00B050"/>
                </a:solidFill>
              </a:rPr>
              <a:t>/</a:t>
            </a:r>
            <a:r>
              <a:rPr lang="en-US" dirty="0" err="1" smtClean="0">
                <a:solidFill>
                  <a:srgbClr val="00B050"/>
                </a:solidFill>
              </a:rPr>
              <a:t>TestForm.jsp</a:t>
            </a:r>
            <a:endParaRPr lang="en-US" dirty="0">
              <a:solidFill>
                <a:srgbClr val="00B050"/>
              </a:solidFill>
            </a:endParaRPr>
          </a:p>
        </p:txBody>
      </p:sp>
      <p:pic>
        <p:nvPicPr>
          <p:cNvPr id="1026" name="814A3996-958B-441B-895A-E692A4F3DFBA" descr="F4992B26-2B77-4CA6-84D3-BAC69A092D1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06595"/>
            <a:ext cx="447900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3EE3B676-4C73-4ADB-860C-3F18DE79525C" descr="6766C04E-0FFA-421D-83B3-6D5A6FB193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007" y="1715580"/>
            <a:ext cx="7655207" cy="296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3295014" y="2982042"/>
            <a:ext cx="94052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235540" y="2982042"/>
            <a:ext cx="0" cy="148916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235540" y="4470295"/>
            <a:ext cx="89698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376818" y="3565058"/>
            <a:ext cx="0" cy="7693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8562323" y="2124712"/>
            <a:ext cx="2035057"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597380" y="1870496"/>
            <a:ext cx="1245325" cy="646331"/>
          </a:xfrm>
          <a:prstGeom prst="rect">
            <a:avLst/>
          </a:prstGeom>
          <a:noFill/>
        </p:spPr>
        <p:txBody>
          <a:bodyPr wrap="square" rtlCol="0">
            <a:spAutoFit/>
          </a:bodyPr>
          <a:lstStyle/>
          <a:p>
            <a:r>
              <a:rPr lang="en-US" dirty="0" smtClean="0">
                <a:solidFill>
                  <a:srgbClr val="00B050"/>
                </a:solidFill>
              </a:rPr>
              <a:t>Read </a:t>
            </a:r>
            <a:r>
              <a:rPr lang="en-US" dirty="0" err="1" smtClean="0">
                <a:solidFill>
                  <a:srgbClr val="00B050"/>
                </a:solidFill>
              </a:rPr>
              <a:t>params</a:t>
            </a:r>
            <a:endParaRPr lang="en-US" dirty="0">
              <a:solidFill>
                <a:srgbClr val="00B050"/>
              </a:solidFill>
            </a:endParaRPr>
          </a:p>
        </p:txBody>
      </p:sp>
      <p:cxnSp>
        <p:nvCxnSpPr>
          <p:cNvPr id="27" name="Straight Arrow Connector 26"/>
          <p:cNvCxnSpPr/>
          <p:nvPr/>
        </p:nvCxnSpPr>
        <p:spPr>
          <a:xfrm flipH="1">
            <a:off x="10029490" y="3287765"/>
            <a:ext cx="720291"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763528" y="2687600"/>
            <a:ext cx="1245325" cy="1200329"/>
          </a:xfrm>
          <a:prstGeom prst="rect">
            <a:avLst/>
          </a:prstGeom>
          <a:noFill/>
        </p:spPr>
        <p:txBody>
          <a:bodyPr wrap="square" rtlCol="0">
            <a:spAutoFit/>
          </a:bodyPr>
          <a:lstStyle/>
          <a:p>
            <a:r>
              <a:rPr lang="en-US" dirty="0" smtClean="0">
                <a:solidFill>
                  <a:srgbClr val="00B050"/>
                </a:solidFill>
              </a:rPr>
              <a:t>Forward request to a JSP and pass it data</a:t>
            </a:r>
            <a:endParaRPr lang="en-US" dirty="0">
              <a:solidFill>
                <a:srgbClr val="00B050"/>
              </a:solidFill>
            </a:endParaRPr>
          </a:p>
        </p:txBody>
      </p:sp>
      <p:sp>
        <p:nvSpPr>
          <p:cNvPr id="14" name="Oval 13"/>
          <p:cNvSpPr/>
          <p:nvPr/>
        </p:nvSpPr>
        <p:spPr>
          <a:xfrm>
            <a:off x="5744730" y="3975143"/>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482693" y="3395619"/>
            <a:ext cx="288166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0" y="4620257"/>
            <a:ext cx="12192000" cy="1384995"/>
          </a:xfrm>
          <a:prstGeom prst="rect">
            <a:avLst/>
          </a:prstGeom>
          <a:noFill/>
        </p:spPr>
        <p:txBody>
          <a:bodyPr wrap="square" rtlCol="0">
            <a:spAutoFit/>
          </a:bodyPr>
          <a:lstStyle/>
          <a:p>
            <a:pPr algn="ctr"/>
            <a:r>
              <a:rPr lang="en-US" sz="2800" b="1" dirty="0" smtClean="0">
                <a:solidFill>
                  <a:srgbClr val="00B050"/>
                </a:solidFill>
              </a:rPr>
              <a:t>Remember HTML is all client code and Servlet code and JSP code is all server code.</a:t>
            </a:r>
          </a:p>
          <a:p>
            <a:pPr algn="ctr"/>
            <a:r>
              <a:rPr lang="en-US" sz="2800" b="1" dirty="0" smtClean="0">
                <a:solidFill>
                  <a:srgbClr val="0070C0"/>
                </a:solidFill>
              </a:rPr>
              <a:t>How can this design be made more secure?</a:t>
            </a:r>
            <a:endParaRPr lang="en-US" sz="2800" b="1" dirty="0">
              <a:solidFill>
                <a:srgbClr val="0070C0"/>
              </a:solidFill>
            </a:endParaRPr>
          </a:p>
        </p:txBody>
      </p:sp>
    </p:spTree>
    <p:extLst>
      <p:ext uri="{BB962C8B-B14F-4D97-AF65-F5344CB8AC3E}">
        <p14:creationId xmlns:p14="http://schemas.microsoft.com/office/powerpoint/2010/main" val="157252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0"/>
            <a:ext cx="12192000" cy="1143000"/>
          </a:xfrm>
        </p:spPr>
        <p:txBody>
          <a:bodyPr>
            <a:normAutofit/>
          </a:bodyPr>
          <a:lstStyle/>
          <a:p>
            <a:r>
              <a:rPr lang="en-US" dirty="0" smtClean="0"/>
              <a:t>Discussion – Why JSP + Servlet?</a:t>
            </a:r>
            <a:endParaRPr lang="en-US" dirty="0"/>
          </a:p>
        </p:txBody>
      </p:sp>
      <p:sp>
        <p:nvSpPr>
          <p:cNvPr id="3" name="Content Placeholder 2"/>
          <p:cNvSpPr>
            <a:spLocks noGrp="1"/>
          </p:cNvSpPr>
          <p:nvPr>
            <p:ph sz="half" idx="1"/>
            <p:custDataLst>
              <p:tags r:id="rId3"/>
            </p:custDataLst>
          </p:nvPr>
        </p:nvSpPr>
        <p:spPr>
          <a:xfrm>
            <a:off x="442762" y="929862"/>
            <a:ext cx="11521440" cy="4652332"/>
          </a:xfrm>
          <a:solidFill>
            <a:schemeClr val="bg1"/>
          </a:solidFill>
        </p:spPr>
        <p:txBody>
          <a:bodyPr>
            <a:noAutofit/>
          </a:bodyPr>
          <a:lstStyle/>
          <a:p>
            <a:pPr marL="571500" indent="-457200"/>
            <a:r>
              <a:rPr lang="en-US" b="0" dirty="0" smtClean="0">
                <a:latin typeface="+mn-lt"/>
              </a:rPr>
              <a:t>Both </a:t>
            </a:r>
            <a:r>
              <a:rPr lang="en-US" b="0" dirty="0" err="1" smtClean="0">
                <a:latin typeface="+mn-lt"/>
              </a:rPr>
              <a:t>JavaServer</a:t>
            </a:r>
            <a:r>
              <a:rPr lang="en-US" b="0" dirty="0" smtClean="0">
                <a:latin typeface="+mn-lt"/>
              </a:rPr>
              <a:t> Pages and Java Servlet technologies are pretty old (almost 20 years now).</a:t>
            </a:r>
            <a:endParaRPr lang="en-US" b="0" dirty="0">
              <a:latin typeface="+mn-lt"/>
            </a:endParaRPr>
          </a:p>
          <a:p>
            <a:pPr marL="571500" indent="-457200"/>
            <a:r>
              <a:rPr lang="en-US" b="0" dirty="0" smtClean="0">
                <a:latin typeface="+mn-lt"/>
              </a:rPr>
              <a:t>I did not spend any more time on </a:t>
            </a:r>
            <a:r>
              <a:rPr lang="en-US" b="0" dirty="0" err="1" smtClean="0">
                <a:latin typeface="+mn-lt"/>
              </a:rPr>
              <a:t>JavaServer</a:t>
            </a:r>
            <a:r>
              <a:rPr lang="en-US" b="0" dirty="0" smtClean="0">
                <a:latin typeface="+mn-lt"/>
              </a:rPr>
              <a:t> Pages than necessary and I could have spend many more weeks on JSP. </a:t>
            </a:r>
            <a:r>
              <a:rPr lang="en-US" b="0" u="sng" dirty="0" smtClean="0">
                <a:latin typeface="+mn-lt"/>
              </a:rPr>
              <a:t>Pure</a:t>
            </a:r>
            <a:r>
              <a:rPr lang="en-US" b="0" dirty="0" smtClean="0">
                <a:latin typeface="+mn-lt"/>
              </a:rPr>
              <a:t> JSP has been replaced by </a:t>
            </a:r>
            <a:r>
              <a:rPr lang="en-US" b="0" dirty="0" err="1" smtClean="0">
                <a:latin typeface="+mn-lt"/>
              </a:rPr>
              <a:t>JavaServer</a:t>
            </a:r>
            <a:r>
              <a:rPr lang="en-US" b="0" dirty="0" smtClean="0">
                <a:latin typeface="+mn-lt"/>
              </a:rPr>
              <a:t> Faces and other MVC frameworks, which is where we will focus on moving forward.</a:t>
            </a:r>
          </a:p>
          <a:p>
            <a:pPr marL="571500" indent="-457200"/>
            <a:r>
              <a:rPr lang="en-US" b="0" dirty="0" smtClean="0">
                <a:latin typeface="+mn-lt"/>
              </a:rPr>
              <a:t>Even Java Servlets, for the most part, have been replaced by Controllers in all MVC frameworks although they are used by the MVC frameworks.</a:t>
            </a:r>
          </a:p>
          <a:p>
            <a:pPr marL="571500" indent="-457200"/>
            <a:r>
              <a:rPr lang="en-US" b="0" dirty="0" smtClean="0">
                <a:latin typeface="+mn-lt"/>
              </a:rPr>
              <a:t>I wanted to give you some foundation as these technologies formed the core for new frameworks and technologies in Enterprise Java.</a:t>
            </a:r>
          </a:p>
        </p:txBody>
      </p:sp>
      <p:sp>
        <p:nvSpPr>
          <p:cNvPr id="4" name="Content Placeholder 2"/>
          <p:cNvSpPr>
            <a:spLocks noGrp="1"/>
          </p:cNvSpPr>
          <p:nvPr>
            <p:ph sz="half" idx="1"/>
            <p:custDataLst>
              <p:tags r:id="rId4"/>
            </p:custDataLst>
          </p:nvPr>
        </p:nvSpPr>
        <p:spPr>
          <a:xfrm>
            <a:off x="1193074" y="5055026"/>
            <a:ext cx="10293532" cy="1807207"/>
          </a:xfrm>
        </p:spPr>
        <p:txBody>
          <a:bodyPr>
            <a:noAutofit/>
          </a:bodyPr>
          <a:lstStyle/>
          <a:p>
            <a:pPr marL="114300" indent="0">
              <a:buNone/>
            </a:pPr>
            <a:r>
              <a:rPr lang="en-US" sz="3200" b="0" dirty="0" smtClean="0">
                <a:solidFill>
                  <a:srgbClr val="0070C0"/>
                </a:solidFill>
                <a:latin typeface="+mn-lt"/>
              </a:rPr>
              <a:t> </a:t>
            </a:r>
          </a:p>
        </p:txBody>
      </p:sp>
      <p:sp>
        <p:nvSpPr>
          <p:cNvPr id="5" name="TextBox 4"/>
          <p:cNvSpPr txBox="1"/>
          <p:nvPr/>
        </p:nvSpPr>
        <p:spPr>
          <a:xfrm>
            <a:off x="0" y="5489772"/>
            <a:ext cx="12192000" cy="523220"/>
          </a:xfrm>
          <a:prstGeom prst="rect">
            <a:avLst/>
          </a:prstGeom>
          <a:noFill/>
        </p:spPr>
        <p:txBody>
          <a:bodyPr wrap="square" rtlCol="0">
            <a:spAutoFit/>
          </a:bodyPr>
          <a:lstStyle/>
          <a:p>
            <a:pPr algn="ctr"/>
            <a:r>
              <a:rPr lang="en-US" sz="2800" b="1" dirty="0" smtClean="0">
                <a:solidFill>
                  <a:srgbClr val="0070C0"/>
                </a:solidFill>
              </a:rPr>
              <a:t>Where might a Java Servlet still be used in a design?</a:t>
            </a:r>
            <a:endParaRPr lang="en-US" sz="2800" b="1" dirty="0">
              <a:solidFill>
                <a:srgbClr val="0070C0"/>
              </a:solidFill>
            </a:endParaRPr>
          </a:p>
        </p:txBody>
      </p:sp>
    </p:spTree>
    <p:custDataLst>
      <p:tags r:id="rId1"/>
    </p:custDataLst>
    <p:extLst>
      <p:ext uri="{BB962C8B-B14F-4D97-AF65-F5344CB8AC3E}">
        <p14:creationId xmlns:p14="http://schemas.microsoft.com/office/powerpoint/2010/main" val="429384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1000"/>
                                        <p:tgtEl>
                                          <p:spTgt spid="4">
                                            <p:txEl>
                                              <p:pRg st="0" end="0"/>
                                            </p:txEl>
                                          </p:spTgt>
                                        </p:tgtEl>
                                      </p:cBhvr>
                                    </p:animEffect>
                                    <p:anim calcmode="lin" valueType="num">
                                      <p:cBhvr>
                                        <p:cTn id="4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Code a Java Server Page!</a:t>
            </a:r>
          </a:p>
          <a:p>
            <a:pPr marL="514350" indent="-514350">
              <a:buFont typeface="+mj-lt"/>
              <a:buAutoNum type="arabicPeriod"/>
            </a:pPr>
            <a:r>
              <a:rPr lang="en-US" sz="3200" b="0" dirty="0" smtClean="0">
                <a:latin typeface="+mn-lt"/>
              </a:rPr>
              <a:t>Finish the </a:t>
            </a:r>
            <a:r>
              <a:rPr lang="en-US" sz="3200" b="0" dirty="0">
                <a:latin typeface="+mn-lt"/>
              </a:rPr>
              <a:t>In-Class Activity </a:t>
            </a:r>
            <a:r>
              <a:rPr lang="en-US" sz="3200" b="0" dirty="0" smtClean="0">
                <a:latin typeface="+mn-lt"/>
              </a:rPr>
              <a:t>#2a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Implement a JSP with a Form.</a:t>
            </a:r>
          </a:p>
          <a:p>
            <a:pPr marL="914400" lvl="1" indent="-514350"/>
            <a:r>
              <a:rPr lang="en-US" b="0" dirty="0" smtClean="0">
                <a:latin typeface="+mn-lt"/>
              </a:rPr>
              <a:t>Implement a JSP for a response page.</a:t>
            </a:r>
          </a:p>
          <a:p>
            <a:pPr marL="914400" lvl="1" indent="-514350"/>
            <a:r>
              <a:rPr lang="en-US" b="0" dirty="0" smtClean="0">
                <a:latin typeface="+mn-lt"/>
              </a:rPr>
              <a:t>Make a HTTP POST request to a Servlet.</a:t>
            </a:r>
          </a:p>
          <a:p>
            <a:pPr marL="914400" lvl="1" indent="-514350"/>
            <a:r>
              <a:rPr lang="en-US" b="0" dirty="0" smtClean="0">
                <a:latin typeface="+mn-lt"/>
              </a:rPr>
              <a:t>Get Form + Servlet + Response working end </a:t>
            </a:r>
            <a:r>
              <a:rPr lang="en-US" b="0" smtClean="0">
                <a:latin typeface="+mn-lt"/>
              </a:rPr>
              <a:t>to end.</a:t>
            </a:r>
            <a:endParaRPr lang="en-US" b="0" dirty="0" smtClean="0">
              <a:latin typeface="+mn-lt"/>
            </a:endParaRPr>
          </a:p>
          <a:p>
            <a:pPr marL="914400" lvl="1" indent="-514350"/>
            <a:r>
              <a:rPr lang="en-US" b="0" dirty="0" smtClean="0">
                <a:latin typeface="+mn-lt"/>
              </a:rPr>
              <a:t>Test in your browser.</a:t>
            </a:r>
          </a:p>
          <a:p>
            <a:pPr marL="914400" lvl="1" indent="-514350"/>
            <a:r>
              <a:rPr lang="en-US" b="0" dirty="0" smtClean="0">
                <a:latin typeface="+mn-lt"/>
              </a:rPr>
              <a:t>Take screen shot.</a:t>
            </a:r>
          </a:p>
        </p:txBody>
      </p:sp>
    </p:spTree>
    <p:extLst>
      <p:ext uri="{BB962C8B-B14F-4D97-AF65-F5344CB8AC3E}">
        <p14:creationId xmlns:p14="http://schemas.microsoft.com/office/powerpoint/2010/main" val="375718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2 – Week 1</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Topic 2 Project Assignment Requirements.</a:t>
            </a:r>
          </a:p>
          <a:p>
            <a:pPr lvl="1"/>
            <a:r>
              <a:rPr lang="en-US" altLang="en-US" sz="2800" b="0" dirty="0" smtClean="0">
                <a:solidFill>
                  <a:schemeClr val="tx1">
                    <a:lumMod val="75000"/>
                    <a:lumOff val="25000"/>
                  </a:schemeClr>
                </a:solidFill>
                <a:latin typeface="+mn-lt"/>
              </a:rPr>
              <a:t>Presentation Layer:</a:t>
            </a:r>
          </a:p>
          <a:p>
            <a:pPr lvl="2"/>
            <a:r>
              <a:rPr lang="en-US" altLang="en-US" sz="2400" b="0" dirty="0" smtClean="0">
                <a:solidFill>
                  <a:schemeClr val="tx1">
                    <a:lumMod val="75000"/>
                    <a:lumOff val="25000"/>
                  </a:schemeClr>
                </a:solidFill>
                <a:latin typeface="+mn-lt"/>
              </a:rPr>
              <a:t>Java Servlets</a:t>
            </a:r>
          </a:p>
          <a:p>
            <a:pPr lvl="2"/>
            <a:r>
              <a:rPr lang="en-US" altLang="en-US" sz="2400" b="0" dirty="0" err="1" smtClean="0">
                <a:solidFill>
                  <a:schemeClr val="tx1">
                    <a:lumMod val="75000"/>
                    <a:lumOff val="25000"/>
                  </a:schemeClr>
                </a:solidFill>
                <a:latin typeface="+mn-lt"/>
              </a:rPr>
              <a:t>JavaServer</a:t>
            </a:r>
            <a:r>
              <a:rPr lang="en-US" altLang="en-US" sz="2400" b="0" dirty="0" smtClean="0">
                <a:solidFill>
                  <a:schemeClr val="tx1">
                    <a:lumMod val="75000"/>
                    <a:lumOff val="25000"/>
                  </a:schemeClr>
                </a:solidFill>
                <a:latin typeface="+mn-lt"/>
              </a:rPr>
              <a:t> Pages</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Build a simple Java Servlet and JSP based application.</a:t>
            </a:r>
          </a:p>
          <a:p>
            <a:pPr marL="457200" lvl="1" indent="0">
              <a:buNone/>
            </a:pP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3</a:t>
            </a:fld>
            <a:endParaRPr lang="en-US" altLang="en-US" sz="1000">
              <a:latin typeface="Arial" charset="0"/>
            </a:endParaRPr>
          </a:p>
        </p:txBody>
      </p:sp>
    </p:spTree>
    <p:extLst>
      <p:ext uri="{BB962C8B-B14F-4D97-AF65-F5344CB8AC3E}">
        <p14:creationId xmlns:p14="http://schemas.microsoft.com/office/powerpoint/2010/main" val="4218213433"/>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Continue to work on the sitemap, database design, and high level design of your application. Next week we get into JSF!</a:t>
            </a:r>
          </a:p>
          <a:p>
            <a:r>
              <a:rPr lang="en-US" b="0" dirty="0" smtClean="0">
                <a:latin typeface="+mn-lt"/>
              </a:rPr>
              <a:t>Submit In-Class Activity #2a Report to the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1884359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306571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66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smtClean="0">
                <a:solidFill>
                  <a:schemeClr val="tx1">
                    <a:lumMod val="75000"/>
                    <a:lumOff val="25000"/>
                  </a:schemeClr>
                </a:solidFill>
              </a:rPr>
              <a:t>Lectures for Topic 2 </a:t>
            </a:r>
            <a:r>
              <a:rPr lang="mr-IN" altLang="en-US" b="1" dirty="0" smtClean="0">
                <a:solidFill>
                  <a:schemeClr val="tx1">
                    <a:lumMod val="75000"/>
                    <a:lumOff val="25000"/>
                  </a:schemeClr>
                </a:solidFill>
              </a:rPr>
              <a:t>–</a:t>
            </a:r>
            <a:r>
              <a:rPr lang="en-US" altLang="en-US" b="1" dirty="0" smtClean="0">
                <a:solidFill>
                  <a:schemeClr val="tx1">
                    <a:lumMod val="75000"/>
                    <a:lumOff val="25000"/>
                  </a:schemeClr>
                </a:solidFill>
              </a:rPr>
              <a:t> Week 2</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177447"/>
            <a:ext cx="11490036" cy="4992443"/>
          </a:xfrm>
        </p:spPr>
        <p:txBody>
          <a:bodyPr>
            <a:normAutofit fontScale="70000" lnSpcReduction="20000"/>
          </a:bodyPr>
          <a:lstStyle/>
          <a:p>
            <a:pPr marL="0" indent="0">
              <a:buNone/>
            </a:pPr>
            <a:r>
              <a:rPr lang="en-US" altLang="en-US" sz="3600" dirty="0" smtClean="0">
                <a:solidFill>
                  <a:schemeClr val="tx1">
                    <a:lumMod val="75000"/>
                    <a:lumOff val="25000"/>
                  </a:schemeClr>
                </a:solidFill>
                <a:latin typeface="+mn-lt"/>
              </a:rPr>
              <a:t>Lecture:</a:t>
            </a:r>
          </a:p>
          <a:p>
            <a:pPr lvl="1"/>
            <a:r>
              <a:rPr lang="en-US" altLang="en-US" sz="3300" b="0" dirty="0" smtClean="0">
                <a:solidFill>
                  <a:schemeClr val="tx1">
                    <a:lumMod val="75000"/>
                    <a:lumOff val="25000"/>
                  </a:schemeClr>
                </a:solidFill>
                <a:latin typeface="+mn-lt"/>
              </a:rPr>
              <a:t>MVC Design Pattern.</a:t>
            </a:r>
          </a:p>
          <a:p>
            <a:pPr lvl="1"/>
            <a:r>
              <a:rPr lang="en-US" altLang="en-US" sz="3300" b="0" dirty="0" smtClean="0">
                <a:solidFill>
                  <a:schemeClr val="tx1">
                    <a:lumMod val="75000"/>
                    <a:lumOff val="25000"/>
                  </a:schemeClr>
                </a:solidFill>
                <a:latin typeface="+mn-lt"/>
              </a:rPr>
              <a:t>Introduction to the </a:t>
            </a:r>
            <a:r>
              <a:rPr lang="en-US" altLang="en-US" sz="3300" b="0" dirty="0" err="1" smtClean="0">
                <a:solidFill>
                  <a:schemeClr val="tx1">
                    <a:lumMod val="75000"/>
                    <a:lumOff val="25000"/>
                  </a:schemeClr>
                </a:solidFill>
                <a:latin typeface="+mn-lt"/>
              </a:rPr>
              <a:t>JavaServer</a:t>
            </a:r>
            <a:r>
              <a:rPr lang="en-US" altLang="en-US" sz="3300" b="0" dirty="0" smtClean="0">
                <a:solidFill>
                  <a:schemeClr val="tx1">
                    <a:lumMod val="75000"/>
                    <a:lumOff val="25000"/>
                  </a:schemeClr>
                </a:solidFill>
                <a:latin typeface="+mn-lt"/>
              </a:rPr>
              <a:t> Faces Framework.</a:t>
            </a:r>
          </a:p>
          <a:p>
            <a:pPr lvl="1"/>
            <a:r>
              <a:rPr lang="en-US" altLang="en-US" sz="3300" b="0" dirty="0" smtClean="0">
                <a:solidFill>
                  <a:schemeClr val="tx1">
                    <a:lumMod val="75000"/>
                    <a:lumOff val="25000"/>
                  </a:schemeClr>
                </a:solidFill>
                <a:latin typeface="+mn-lt"/>
              </a:rPr>
              <a:t>Models (Object Models / Managed Beans / View Scopes).</a:t>
            </a:r>
          </a:p>
          <a:p>
            <a:pPr lvl="1"/>
            <a:r>
              <a:rPr lang="en-US" altLang="en-US" sz="3300" b="0" dirty="0" smtClean="0">
                <a:solidFill>
                  <a:schemeClr val="tx1">
                    <a:lumMod val="75000"/>
                    <a:lumOff val="25000"/>
                  </a:schemeClr>
                </a:solidFill>
                <a:latin typeface="+mn-lt"/>
              </a:rPr>
              <a:t>Controllers (and navigation).</a:t>
            </a:r>
          </a:p>
          <a:p>
            <a:pPr lvl="1"/>
            <a:r>
              <a:rPr lang="en-US" altLang="en-US" sz="3300" b="0" dirty="0" smtClean="0">
                <a:solidFill>
                  <a:schemeClr val="tx1">
                    <a:lumMod val="75000"/>
                    <a:lumOff val="25000"/>
                  </a:schemeClr>
                </a:solidFill>
                <a:latin typeface="+mn-lt"/>
              </a:rPr>
              <a:t>Views (and Model Binding with Forms).</a:t>
            </a:r>
          </a:p>
          <a:p>
            <a:pPr lvl="1"/>
            <a:endParaRPr lang="en-US" altLang="en-US" sz="2800" b="0" dirty="0" smtClean="0">
              <a:solidFill>
                <a:schemeClr val="tx1">
                  <a:lumMod val="75000"/>
                  <a:lumOff val="25000"/>
                </a:schemeClr>
              </a:solidFill>
              <a:latin typeface="+mn-lt"/>
            </a:endParaRPr>
          </a:p>
          <a:p>
            <a:pPr marL="514350" indent="-514350">
              <a:buFont typeface="+mj-lt"/>
              <a:buAutoNum type="arabicPeriod"/>
            </a:pPr>
            <a:endParaRPr lang="en-US" altLang="en-US" dirty="0" smtClean="0">
              <a:solidFill>
                <a:schemeClr val="tx1">
                  <a:lumMod val="75000"/>
                  <a:lumOff val="25000"/>
                </a:schemeClr>
              </a:solidFill>
            </a:endParaRPr>
          </a:p>
          <a:p>
            <a:pPr marL="0" indent="0">
              <a:buNone/>
            </a:pPr>
            <a:r>
              <a:rPr lang="en-US" altLang="en-US" sz="3600" dirty="0" smtClean="0">
                <a:solidFill>
                  <a:schemeClr val="tx1">
                    <a:lumMod val="75000"/>
                    <a:lumOff val="25000"/>
                  </a:schemeClr>
                </a:solidFill>
                <a:latin typeface="+mn-lt"/>
              </a:rPr>
              <a:t>Hands On:</a:t>
            </a:r>
          </a:p>
          <a:p>
            <a:pPr lvl="1"/>
            <a:r>
              <a:rPr lang="en-US" altLang="en-US" sz="3600" b="0" dirty="0" smtClean="0">
                <a:solidFill>
                  <a:schemeClr val="tx1">
                    <a:lumMod val="75000"/>
                    <a:lumOff val="25000"/>
                  </a:schemeClr>
                </a:solidFill>
                <a:latin typeface="+mn-lt"/>
              </a:rPr>
              <a:t>Create a default Dynamic Web Application with JSF enabled.</a:t>
            </a:r>
          </a:p>
          <a:p>
            <a:pPr lvl="1"/>
            <a:r>
              <a:rPr lang="en-US" altLang="en-US" sz="3600" b="0" dirty="0" smtClean="0">
                <a:solidFill>
                  <a:schemeClr val="tx1">
                    <a:lumMod val="75000"/>
                    <a:lumOff val="25000"/>
                  </a:schemeClr>
                </a:solidFill>
                <a:latin typeface="+mn-lt"/>
              </a:rPr>
              <a:t>Code a simple Object Model class.</a:t>
            </a:r>
          </a:p>
          <a:p>
            <a:pPr lvl="1"/>
            <a:r>
              <a:rPr lang="en-US" altLang="en-US" sz="3600" b="0" dirty="0" smtClean="0">
                <a:solidFill>
                  <a:schemeClr val="tx1">
                    <a:lumMod val="75000"/>
                    <a:lumOff val="25000"/>
                  </a:schemeClr>
                </a:solidFill>
                <a:latin typeface="+mn-lt"/>
              </a:rPr>
              <a:t>Code a simple JSF Page.</a:t>
            </a:r>
          </a:p>
          <a:p>
            <a:pPr lvl="1"/>
            <a:r>
              <a:rPr lang="en-US" altLang="en-US" sz="3600" b="0" dirty="0" smtClean="0">
                <a:solidFill>
                  <a:schemeClr val="tx1">
                    <a:lumMod val="75000"/>
                    <a:lumOff val="25000"/>
                  </a:schemeClr>
                </a:solidFill>
                <a:latin typeface="+mn-lt"/>
              </a:rPr>
              <a:t>Coding a complete simple Registration Form.</a:t>
            </a:r>
            <a:endParaRPr lang="en-US" altLang="en-US" sz="3600" b="0" dirty="0">
              <a:solidFill>
                <a:schemeClr val="tx1">
                  <a:lumMod val="75000"/>
                  <a:lumOff val="25000"/>
                </a:schemeClr>
              </a:solidFill>
              <a:latin typeface="+mn-lt"/>
            </a:endParaRPr>
          </a:p>
          <a:p>
            <a:pPr marL="0" indent="0">
              <a:buNone/>
            </a:pP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33</a:t>
            </a:fld>
            <a:endParaRPr lang="en-US" altLang="en-US" sz="1000">
              <a:latin typeface="Arial" charset="0"/>
            </a:endParaRPr>
          </a:p>
        </p:txBody>
      </p:sp>
    </p:spTree>
    <p:extLst>
      <p:ext uri="{BB962C8B-B14F-4D97-AF65-F5344CB8AC3E}">
        <p14:creationId xmlns:p14="http://schemas.microsoft.com/office/powerpoint/2010/main" val="344843300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lstStyle/>
          <a:p>
            <a:r>
              <a:rPr lang="en-US" dirty="0" smtClean="0"/>
              <a:t>Java Server Faces (JSF)</a:t>
            </a:r>
            <a:endParaRPr lang="en-US" dirty="0"/>
          </a:p>
        </p:txBody>
      </p:sp>
    </p:spTree>
    <p:extLst>
      <p:ext uri="{BB962C8B-B14F-4D97-AF65-F5344CB8AC3E}">
        <p14:creationId xmlns:p14="http://schemas.microsoft.com/office/powerpoint/2010/main" val="1226349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1">
                    <a:lumMod val="75000"/>
                    <a:lumOff val="25000"/>
                  </a:schemeClr>
                </a:solidFill>
              </a:rPr>
              <a:t>Class Discussion</a:t>
            </a:r>
            <a:endParaRPr lang="en-US" dirty="0">
              <a:solidFill>
                <a:schemeClr val="tx1">
                  <a:lumMod val="75000"/>
                  <a:lumOff val="25000"/>
                </a:schemeClr>
              </a:solidFill>
            </a:endParaRPr>
          </a:p>
        </p:txBody>
      </p:sp>
      <p:sp>
        <p:nvSpPr>
          <p:cNvPr id="29698" name="Content Placeholder 2"/>
          <p:cNvSpPr>
            <a:spLocks noGrp="1"/>
          </p:cNvSpPr>
          <p:nvPr>
            <p:ph idx="1"/>
          </p:nvPr>
        </p:nvSpPr>
        <p:spPr>
          <a:xfrm>
            <a:off x="930181" y="1535680"/>
            <a:ext cx="10331637" cy="4702629"/>
          </a:xfrm>
        </p:spPr>
        <p:txBody>
          <a:bodyPr>
            <a:normAutofit/>
          </a:bodyPr>
          <a:lstStyle/>
          <a:p>
            <a:pPr marL="0" indent="0" algn="ctr">
              <a:buNone/>
            </a:pPr>
            <a:r>
              <a:rPr lang="en-US" altLang="en-US" b="0" dirty="0" smtClean="0">
                <a:solidFill>
                  <a:srgbClr val="0070C0"/>
                </a:solidFill>
                <a:latin typeface="+mn-lt"/>
              </a:rPr>
              <a:t>Who has heard of the term Design Patterns?</a:t>
            </a:r>
          </a:p>
          <a:p>
            <a:pPr marL="0" indent="0" algn="ctr">
              <a:buNone/>
            </a:pPr>
            <a:r>
              <a:rPr lang="en-US" altLang="en-US" b="0" dirty="0" smtClean="0">
                <a:solidFill>
                  <a:srgbClr val="0070C0"/>
                </a:solidFill>
                <a:latin typeface="+mn-lt"/>
              </a:rPr>
              <a:t>What are they?</a:t>
            </a:r>
          </a:p>
          <a:p>
            <a:pPr marL="0" indent="0" algn="ctr">
              <a:buNone/>
            </a:pPr>
            <a:r>
              <a:rPr lang="en-US" altLang="en-US" b="0" dirty="0">
                <a:solidFill>
                  <a:srgbClr val="0070C0"/>
                </a:solidFill>
                <a:latin typeface="+mn-lt"/>
              </a:rPr>
              <a:t>		</a:t>
            </a:r>
            <a:endParaRPr lang="en-US" altLang="en-US" b="0" dirty="0" smtClean="0">
              <a:solidFill>
                <a:srgbClr val="0070C0"/>
              </a:solidFill>
              <a:latin typeface="+mn-lt"/>
            </a:endParaRPr>
          </a:p>
          <a:p>
            <a:pPr marL="0" indent="0" algn="ctr">
              <a:buNone/>
            </a:pPr>
            <a:r>
              <a:rPr lang="en-US" altLang="en-US" b="0" dirty="0" smtClean="0">
                <a:solidFill>
                  <a:srgbClr val="0070C0"/>
                </a:solidFill>
                <a:latin typeface="+mn-lt"/>
              </a:rPr>
              <a:t>Who has heard of the MVC Design Pattern?</a:t>
            </a:r>
          </a:p>
          <a:p>
            <a:pPr marL="0" indent="0" algn="ctr">
              <a:buNone/>
            </a:pPr>
            <a:r>
              <a:rPr lang="en-US" altLang="en-US" b="0" dirty="0" smtClean="0">
                <a:solidFill>
                  <a:srgbClr val="0070C0"/>
                </a:solidFill>
                <a:latin typeface="+mn-lt"/>
              </a:rPr>
              <a:t>What is it?</a:t>
            </a:r>
            <a:endParaRPr lang="en-US" altLang="en-US" sz="2200" dirty="0">
              <a:solidFill>
                <a:srgbClr val="0070C0"/>
              </a:solidFill>
              <a:latin typeface="+mn-lt"/>
            </a:endParaRPr>
          </a:p>
        </p:txBody>
      </p:sp>
      <p:sp>
        <p:nvSpPr>
          <p:cNvPr id="4" name="Slide Number Placeholder 3"/>
          <p:cNvSpPr>
            <a:spLocks noGrp="1"/>
          </p:cNvSpPr>
          <p:nvPr>
            <p:ph type="sldNum" sz="quarter" idx="12"/>
          </p:nvPr>
        </p:nvSpPr>
        <p:spPr/>
        <p:txBody>
          <a:bodyPr/>
          <a:lstStyle/>
          <a:p>
            <a:pPr>
              <a:defRPr/>
            </a:pPr>
            <a:r>
              <a:rPr lang="en-US" altLang="en-US"/>
              <a:t>1-</a:t>
            </a:r>
            <a:fld id="{7BFE3209-50E0-9E41-8198-67A9B2C9EB9D}" type="slidenum">
              <a:rPr lang="en-US" altLang="en-US"/>
              <a:pPr>
                <a:defRPr/>
              </a:pPr>
              <a:t>35</a:t>
            </a:fld>
            <a:endParaRPr lang="en-US" altLang="en-US"/>
          </a:p>
        </p:txBody>
      </p:sp>
    </p:spTree>
    <p:extLst>
      <p:ext uri="{BB962C8B-B14F-4D97-AF65-F5344CB8AC3E}">
        <p14:creationId xmlns:p14="http://schemas.microsoft.com/office/powerpoint/2010/main" val="2079618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259492" y="393576"/>
            <a:ext cx="11553567" cy="647363"/>
          </a:xfrm>
        </p:spPr>
        <p:txBody>
          <a:bodyPr>
            <a:noAutofit/>
          </a:bodyPr>
          <a:lstStyle/>
          <a:p>
            <a:r>
              <a:rPr lang="en-US" dirty="0"/>
              <a:t>Introduction to the </a:t>
            </a:r>
            <a:r>
              <a:rPr lang="en-US" dirty="0" smtClean="0"/>
              <a:t>MVC </a:t>
            </a:r>
            <a:r>
              <a:rPr lang="en-US" dirty="0"/>
              <a:t>Design </a:t>
            </a:r>
            <a:r>
              <a:rPr lang="en-US" dirty="0" smtClean="0"/>
              <a:t>Pattern</a:t>
            </a:r>
            <a:endParaRPr lang="en-US" baseline="-25000" dirty="0"/>
          </a:p>
        </p:txBody>
      </p:sp>
      <p:sp>
        <p:nvSpPr>
          <p:cNvPr id="60419" name="Content Placeholder 2"/>
          <p:cNvSpPr>
            <a:spLocks noGrp="1"/>
          </p:cNvSpPr>
          <p:nvPr>
            <p:ph idx="1"/>
          </p:nvPr>
        </p:nvSpPr>
        <p:spPr>
          <a:xfrm>
            <a:off x="368674" y="1252240"/>
            <a:ext cx="11553567" cy="5029200"/>
          </a:xfrm>
        </p:spPr>
        <p:txBody>
          <a:bodyPr>
            <a:normAutofit/>
          </a:bodyPr>
          <a:lstStyle/>
          <a:p>
            <a:r>
              <a:rPr lang="en-US" sz="2400" b="0" dirty="0">
                <a:latin typeface="+mn-lt"/>
                <a:cs typeface="Arial" charset="0"/>
              </a:rPr>
              <a:t>The appropriate amount of time must be spent designing the Presentation Layer and the designer must use the appropriate design pattern(s).</a:t>
            </a:r>
          </a:p>
          <a:p>
            <a:r>
              <a:rPr lang="en-US" sz="2400" b="0" dirty="0">
                <a:latin typeface="+mn-lt"/>
                <a:cs typeface="Arial" charset="0"/>
              </a:rPr>
              <a:t>The MVC </a:t>
            </a:r>
            <a:r>
              <a:rPr lang="en-US" sz="2400" b="0" dirty="0" smtClean="0">
                <a:latin typeface="+mn-lt"/>
                <a:cs typeface="Arial" charset="0"/>
              </a:rPr>
              <a:t>design pattern is </a:t>
            </a:r>
            <a:r>
              <a:rPr lang="en-US" sz="2400" b="0" dirty="0">
                <a:latin typeface="+mn-lt"/>
                <a:cs typeface="Arial" charset="0"/>
              </a:rPr>
              <a:t>used to build the Presentation Layer</a:t>
            </a:r>
            <a:r>
              <a:rPr lang="en-US" sz="2400" b="0" dirty="0" smtClean="0">
                <a:latin typeface="+mn-lt"/>
                <a:cs typeface="Arial" charset="0"/>
              </a:rPr>
              <a:t>. </a:t>
            </a:r>
            <a:endParaRPr lang="en-US" sz="2400" b="0" dirty="0">
              <a:latin typeface="+mn-lt"/>
              <a:cs typeface="Arial" charset="0"/>
            </a:endParaRPr>
          </a:p>
          <a:p>
            <a:r>
              <a:rPr lang="en-US" sz="2400" b="0" dirty="0" smtClean="0">
                <a:latin typeface="+mn-lt"/>
                <a:cs typeface="Arial" charset="0"/>
              </a:rPr>
              <a:t>The MVC design </a:t>
            </a:r>
            <a:r>
              <a:rPr lang="en-US" sz="2400" b="0" dirty="0">
                <a:latin typeface="+mn-lt"/>
                <a:cs typeface="Arial" charset="0"/>
              </a:rPr>
              <a:t>pattern </a:t>
            </a:r>
            <a:r>
              <a:rPr lang="en-US" sz="2400" b="0" u="sng" dirty="0">
                <a:latin typeface="+mn-lt"/>
                <a:cs typeface="Arial" charset="0"/>
              </a:rPr>
              <a:t>helps</a:t>
            </a:r>
            <a:r>
              <a:rPr lang="en-US" sz="2400" b="0" dirty="0">
                <a:latin typeface="+mn-lt"/>
                <a:cs typeface="Arial" charset="0"/>
              </a:rPr>
              <a:t> </a:t>
            </a:r>
            <a:r>
              <a:rPr lang="en-US" sz="2400" b="0" dirty="0" smtClean="0">
                <a:latin typeface="+mn-lt"/>
                <a:cs typeface="Arial" charset="0"/>
              </a:rPr>
              <a:t>(but does totally prevent) to </a:t>
            </a:r>
            <a:r>
              <a:rPr lang="en-US" sz="2400" b="0" dirty="0">
                <a:latin typeface="+mn-lt"/>
                <a:cs typeface="Arial" charset="0"/>
              </a:rPr>
              <a:t>enforce </a:t>
            </a:r>
            <a:r>
              <a:rPr lang="en-US" sz="2400" b="0" u="sng" dirty="0">
                <a:latin typeface="+mn-lt"/>
                <a:cs typeface="Arial" charset="0"/>
              </a:rPr>
              <a:t>separation of concerns </a:t>
            </a:r>
            <a:r>
              <a:rPr lang="en-US" sz="2400" b="0" dirty="0" smtClean="0">
                <a:latin typeface="+mn-lt"/>
                <a:cs typeface="Arial" charset="0"/>
              </a:rPr>
              <a:t>to help you avoid mixing </a:t>
            </a:r>
            <a:r>
              <a:rPr lang="en-US" sz="2400" b="0" dirty="0">
                <a:latin typeface="+mn-lt"/>
                <a:cs typeface="Arial" charset="0"/>
              </a:rPr>
              <a:t>presentation logic, business logic, and data access logic together.</a:t>
            </a:r>
          </a:p>
          <a:p>
            <a:r>
              <a:rPr lang="en-US" sz="2400" b="0" dirty="0">
                <a:latin typeface="+mn-lt"/>
                <a:cs typeface="Arial" charset="0"/>
              </a:rPr>
              <a:t>Model View Controller </a:t>
            </a:r>
            <a:r>
              <a:rPr lang="en-US" sz="2400" b="0" dirty="0" smtClean="0">
                <a:latin typeface="+mn-lt"/>
                <a:cs typeface="Arial" charset="0"/>
              </a:rPr>
              <a:t>Design Pattern in summary:</a:t>
            </a:r>
            <a:endParaRPr lang="en-US" sz="2400" b="0" dirty="0">
              <a:latin typeface="+mn-lt"/>
              <a:cs typeface="Arial" charset="0"/>
            </a:endParaRPr>
          </a:p>
          <a:p>
            <a:pPr lvl="1"/>
            <a:r>
              <a:rPr lang="en-US" dirty="0">
                <a:solidFill>
                  <a:srgbClr val="728BC6"/>
                </a:solidFill>
                <a:latin typeface="+mn-lt"/>
                <a:cs typeface="Arial" charset="0"/>
              </a:rPr>
              <a:t>M</a:t>
            </a:r>
            <a:r>
              <a:rPr lang="en-US" b="0" dirty="0">
                <a:latin typeface="+mn-lt"/>
                <a:cs typeface="Arial" charset="0"/>
              </a:rPr>
              <a:t>odel: manages the behavior and data from the application layers</a:t>
            </a:r>
          </a:p>
          <a:p>
            <a:pPr lvl="1"/>
            <a:r>
              <a:rPr lang="en-US" dirty="0">
                <a:solidFill>
                  <a:srgbClr val="728BC6"/>
                </a:solidFill>
                <a:latin typeface="+mn-lt"/>
                <a:cs typeface="Arial" charset="0"/>
              </a:rPr>
              <a:t>V</a:t>
            </a:r>
            <a:r>
              <a:rPr lang="en-US" b="0" dirty="0">
                <a:latin typeface="+mn-lt"/>
                <a:cs typeface="Arial" charset="0"/>
              </a:rPr>
              <a:t>iew: manages the display of data</a:t>
            </a:r>
          </a:p>
          <a:p>
            <a:pPr lvl="1"/>
            <a:r>
              <a:rPr lang="en-US" dirty="0" smtClean="0">
                <a:solidFill>
                  <a:srgbClr val="728BC6"/>
                </a:solidFill>
                <a:latin typeface="+mn-lt"/>
                <a:cs typeface="Arial" charset="0"/>
              </a:rPr>
              <a:t>C</a:t>
            </a:r>
            <a:r>
              <a:rPr lang="en-US" b="0" dirty="0" smtClean="0">
                <a:latin typeface="+mn-lt"/>
                <a:cs typeface="Arial" charset="0"/>
              </a:rPr>
              <a:t>ontroller: </a:t>
            </a:r>
            <a:r>
              <a:rPr lang="en-US" b="0" dirty="0">
                <a:latin typeface="+mn-lt"/>
                <a:cs typeface="Arial" charset="0"/>
              </a:rPr>
              <a:t>handles page events and navigation between </a:t>
            </a:r>
            <a:r>
              <a:rPr lang="en-US" b="0" dirty="0" smtClean="0">
                <a:latin typeface="+mn-lt"/>
                <a:cs typeface="Arial" charset="0"/>
              </a:rPr>
              <a:t>pages (calls Business Services to get the (Object) Model and navigates to the next View)</a:t>
            </a:r>
            <a:endParaRPr lang="en-US" b="0" dirty="0">
              <a:latin typeface="+mn-lt"/>
              <a:cs typeface="Arial" charset="0"/>
            </a:endParaRPr>
          </a:p>
          <a:p>
            <a:endParaRPr lang="en-US" sz="2000" b="0" dirty="0">
              <a:latin typeface="+mn-lt"/>
              <a:cs typeface="Arial" charset="0"/>
            </a:endParaRPr>
          </a:p>
          <a:p>
            <a:pPr lvl="1"/>
            <a:endParaRPr lang="en-US" sz="2000" b="0" dirty="0">
              <a:latin typeface="+mn-lt"/>
              <a:cs typeface="Arial" charset="0"/>
            </a:endParaRPr>
          </a:p>
        </p:txBody>
      </p:sp>
      <p:sp>
        <p:nvSpPr>
          <p:cNvPr id="7066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fld id="{8794D25F-C4EF-4C71-B439-7CE696142367}" type="slidenum">
              <a:rPr lang="en-US" sz="1000">
                <a:solidFill>
                  <a:srgbClr val="B2B2B2"/>
                </a:solidFill>
                <a:latin typeface="Arial Narrow" pitchFamily="34" charset="0"/>
              </a:rPr>
              <a:pPr eaLnBrk="1" hangingPunct="1"/>
              <a:t>36</a:t>
            </a:fld>
            <a:endParaRPr lang="en-US" sz="1000">
              <a:solidFill>
                <a:srgbClr val="B2B2B2"/>
              </a:solidFill>
              <a:latin typeface="Arial Narrow" pitchFamily="34" charset="0"/>
            </a:endParaRPr>
          </a:p>
        </p:txBody>
      </p:sp>
    </p:spTree>
    <p:extLst>
      <p:ext uri="{BB962C8B-B14F-4D97-AF65-F5344CB8AC3E}">
        <p14:creationId xmlns:p14="http://schemas.microsoft.com/office/powerpoint/2010/main" val="1782249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anim calcmode="lin" valueType="num">
                                      <p:cBhvr additive="base">
                                        <p:cTn id="7"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xEl>
                                              <p:pRg st="0" end="0"/>
                                            </p:txEl>
                                          </p:spTgt>
                                        </p:tgtEl>
                                        <p:attrNameLst>
                                          <p:attrName>style.visibility</p:attrName>
                                        </p:attrNameLst>
                                      </p:cBhvr>
                                      <p:to>
                                        <p:strVal val="visible"/>
                                      </p:to>
                                    </p:set>
                                    <p:anim calcmode="lin" valueType="num">
                                      <p:cBhvr additive="base">
                                        <p:cTn id="11"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anim calcmode="lin" valueType="num">
                                      <p:cBhvr additive="base">
                                        <p:cTn id="15"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04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anim calcmode="lin" valueType="num">
                                      <p:cBhvr additive="base">
                                        <p:cTn id="19"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41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anim calcmode="lin" valueType="num">
                                      <p:cBhvr additive="base">
                                        <p:cTn id="23"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041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anim calcmode="lin" valueType="num">
                                      <p:cBhvr additive="base">
                                        <p:cTn id="27" dur="500" fill="hold"/>
                                        <p:tgtEl>
                                          <p:spTgt spid="6041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041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19">
                                            <p:txEl>
                                              <p:pRg st="6" end="6"/>
                                            </p:txEl>
                                          </p:spTgt>
                                        </p:tgtEl>
                                        <p:attrNameLst>
                                          <p:attrName>style.visibility</p:attrName>
                                        </p:attrNameLst>
                                      </p:cBhvr>
                                      <p:to>
                                        <p:strVal val="visible"/>
                                      </p:to>
                                    </p:set>
                                    <p:anim calcmode="lin" valueType="num">
                                      <p:cBhvr additive="base">
                                        <p:cTn id="31" dur="500" fill="hold"/>
                                        <p:tgtEl>
                                          <p:spTgt spid="6041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4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259492" y="393576"/>
            <a:ext cx="11553567" cy="647363"/>
          </a:xfrm>
          <a:ln>
            <a:solidFill>
              <a:schemeClr val="bg1"/>
            </a:solidFill>
          </a:ln>
        </p:spPr>
        <p:txBody>
          <a:bodyPr>
            <a:noAutofit/>
          </a:bodyPr>
          <a:lstStyle/>
          <a:p>
            <a:r>
              <a:rPr lang="en-US" dirty="0" smtClean="0"/>
              <a:t>The MVC </a:t>
            </a:r>
            <a:r>
              <a:rPr lang="en-US" dirty="0"/>
              <a:t>Design </a:t>
            </a:r>
            <a:r>
              <a:rPr lang="en-US" dirty="0" smtClean="0"/>
              <a:t>Pattern – Logical View</a:t>
            </a:r>
            <a:endParaRPr lang="en-US" baseline="-25000" dirty="0"/>
          </a:p>
        </p:txBody>
      </p:sp>
      <p:sp>
        <p:nvSpPr>
          <p:cNvPr id="7066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fld id="{8794D25F-C4EF-4C71-B439-7CE696142367}" type="slidenum">
              <a:rPr lang="en-US" sz="1000">
                <a:solidFill>
                  <a:srgbClr val="B2B2B2"/>
                </a:solidFill>
                <a:latin typeface="Arial Narrow" pitchFamily="34" charset="0"/>
              </a:rPr>
              <a:pPr eaLnBrk="1" hangingPunct="1"/>
              <a:t>37</a:t>
            </a:fld>
            <a:endParaRPr lang="en-US" sz="1000">
              <a:solidFill>
                <a:srgbClr val="B2B2B2"/>
              </a:solidFill>
              <a:latin typeface="Arial Narrow" pitchFamily="34" charset="0"/>
            </a:endParaRPr>
          </a:p>
        </p:txBody>
      </p:sp>
      <p:pic>
        <p:nvPicPr>
          <p:cNvPr id="1026" name="Picture 2" descr="http://www.tutorialsteacher.com/Content/images/mvc/request-handling-in-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 y="1713469"/>
            <a:ext cx="9994280" cy="3118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39330" y="1140171"/>
            <a:ext cx="570990" cy="369332"/>
          </a:xfrm>
          <a:prstGeom prst="rect">
            <a:avLst/>
          </a:prstGeom>
          <a:noFill/>
        </p:spPr>
        <p:txBody>
          <a:bodyPr wrap="none" rtlCol="0">
            <a:spAutoFit/>
          </a:bodyPr>
          <a:lstStyle/>
          <a:p>
            <a:r>
              <a:rPr lang="en-US" b="1" dirty="0" smtClean="0">
                <a:solidFill>
                  <a:schemeClr val="accent6">
                    <a:lumMod val="75000"/>
                  </a:schemeClr>
                </a:solidFill>
              </a:rPr>
              <a:t>App</a:t>
            </a:r>
            <a:endParaRPr lang="en-US" b="1" dirty="0">
              <a:solidFill>
                <a:schemeClr val="accent6">
                  <a:lumMod val="75000"/>
                </a:schemeClr>
              </a:solidFill>
            </a:endParaRPr>
          </a:p>
        </p:txBody>
      </p:sp>
      <p:cxnSp>
        <p:nvCxnSpPr>
          <p:cNvPr id="4" name="Straight Arrow Connector 3"/>
          <p:cNvCxnSpPr>
            <a:stCxn id="2" idx="2"/>
          </p:cNvCxnSpPr>
          <p:nvPr/>
        </p:nvCxnSpPr>
        <p:spPr>
          <a:xfrm flipH="1">
            <a:off x="4720016" y="1509503"/>
            <a:ext cx="4809" cy="404057"/>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36373" y="1139347"/>
            <a:ext cx="4406656" cy="369332"/>
          </a:xfrm>
          <a:prstGeom prst="rect">
            <a:avLst/>
          </a:prstGeom>
          <a:noFill/>
        </p:spPr>
        <p:txBody>
          <a:bodyPr wrap="none" rtlCol="0">
            <a:spAutoFit/>
          </a:bodyPr>
          <a:lstStyle/>
          <a:p>
            <a:r>
              <a:rPr lang="en-US" b="1" dirty="0" smtClean="0">
                <a:solidFill>
                  <a:schemeClr val="accent6">
                    <a:lumMod val="75000"/>
                  </a:schemeClr>
                </a:solidFill>
              </a:rPr>
              <a:t>Request URI (mapped to Controller method)</a:t>
            </a:r>
            <a:endParaRPr lang="en-US" b="1" dirty="0">
              <a:solidFill>
                <a:schemeClr val="accent6">
                  <a:lumMod val="75000"/>
                </a:schemeClr>
              </a:solidFill>
            </a:endParaRPr>
          </a:p>
        </p:txBody>
      </p:sp>
      <p:cxnSp>
        <p:nvCxnSpPr>
          <p:cNvPr id="11" name="Straight Arrow Connector 10"/>
          <p:cNvCxnSpPr/>
          <p:nvPr/>
        </p:nvCxnSpPr>
        <p:spPr>
          <a:xfrm>
            <a:off x="6440601" y="1483282"/>
            <a:ext cx="0" cy="1127169"/>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875630" y="1485402"/>
            <a:ext cx="0" cy="776083"/>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00584" y="4322297"/>
            <a:ext cx="671979" cy="276999"/>
          </a:xfrm>
          <a:prstGeom prst="rect">
            <a:avLst/>
          </a:prstGeom>
          <a:noFill/>
        </p:spPr>
        <p:txBody>
          <a:bodyPr wrap="none" rtlCol="0">
            <a:spAutoFit/>
          </a:bodyPr>
          <a:lstStyle/>
          <a:p>
            <a:r>
              <a:rPr lang="en-US" sz="1200" b="1" dirty="0" smtClean="0">
                <a:solidFill>
                  <a:schemeClr val="accent6">
                    <a:lumMod val="75000"/>
                  </a:schemeClr>
                </a:solidFill>
              </a:rPr>
              <a:t>Binding</a:t>
            </a:r>
            <a:endParaRPr lang="en-US" sz="1200" b="1" dirty="0">
              <a:solidFill>
                <a:schemeClr val="accent6">
                  <a:lumMod val="75000"/>
                </a:schemeClr>
              </a:solidFill>
            </a:endParaRPr>
          </a:p>
        </p:txBody>
      </p:sp>
      <p:sp>
        <p:nvSpPr>
          <p:cNvPr id="17" name="TextBox 16"/>
          <p:cNvSpPr txBox="1"/>
          <p:nvPr/>
        </p:nvSpPr>
        <p:spPr>
          <a:xfrm>
            <a:off x="5404760" y="4962753"/>
            <a:ext cx="3188694" cy="923330"/>
          </a:xfrm>
          <a:prstGeom prst="rect">
            <a:avLst/>
          </a:prstGeom>
          <a:noFill/>
        </p:spPr>
        <p:txBody>
          <a:bodyPr wrap="none" rtlCol="0">
            <a:spAutoFit/>
          </a:bodyPr>
          <a:lstStyle/>
          <a:p>
            <a:pPr algn="ctr"/>
            <a:r>
              <a:rPr lang="en-US" b="1" dirty="0" smtClean="0">
                <a:solidFill>
                  <a:schemeClr val="accent6">
                    <a:lumMod val="75000"/>
                  </a:schemeClr>
                </a:solidFill>
              </a:rPr>
              <a:t>Data =&gt; object model</a:t>
            </a:r>
          </a:p>
          <a:p>
            <a:pPr algn="ctr"/>
            <a:r>
              <a:rPr lang="en-US" b="1" dirty="0" smtClean="0">
                <a:solidFill>
                  <a:schemeClr val="accent6">
                    <a:lumMod val="75000"/>
                  </a:schemeClr>
                </a:solidFill>
              </a:rPr>
              <a:t>+</a:t>
            </a:r>
          </a:p>
          <a:p>
            <a:pPr algn="ctr"/>
            <a:r>
              <a:rPr lang="en-US" b="1" dirty="0" smtClean="0">
                <a:solidFill>
                  <a:schemeClr val="accent6">
                    <a:lumMod val="75000"/>
                  </a:schemeClr>
                </a:solidFill>
              </a:rPr>
              <a:t>Business Logic =&gt; business logic</a:t>
            </a:r>
            <a:endParaRPr lang="en-US" b="1" dirty="0">
              <a:solidFill>
                <a:schemeClr val="accent6">
                  <a:lumMod val="75000"/>
                </a:schemeClr>
              </a:solidFill>
            </a:endParaRPr>
          </a:p>
        </p:txBody>
      </p:sp>
      <p:sp>
        <p:nvSpPr>
          <p:cNvPr id="13" name="TextBox 12"/>
          <p:cNvSpPr txBox="1"/>
          <p:nvPr/>
        </p:nvSpPr>
        <p:spPr>
          <a:xfrm>
            <a:off x="9163808" y="4685754"/>
            <a:ext cx="1727363" cy="1200329"/>
          </a:xfrm>
          <a:prstGeom prst="rect">
            <a:avLst/>
          </a:prstGeom>
          <a:solidFill>
            <a:schemeClr val="bg1"/>
          </a:solidFill>
        </p:spPr>
        <p:txBody>
          <a:bodyPr wrap="square" rtlCol="0">
            <a:spAutoFit/>
          </a:bodyPr>
          <a:lstStyle/>
          <a:p>
            <a:r>
              <a:rPr lang="en-US" b="1" dirty="0" smtClean="0">
                <a:solidFill>
                  <a:schemeClr val="accent6">
                    <a:lumMod val="75000"/>
                  </a:schemeClr>
                </a:solidFill>
              </a:rPr>
              <a:t>Generally renders HTML but does not have to</a:t>
            </a:r>
            <a:endParaRPr lang="en-US" b="1" dirty="0">
              <a:solidFill>
                <a:schemeClr val="accent6">
                  <a:lumMod val="75000"/>
                </a:schemeClr>
              </a:solidFill>
            </a:endParaRPr>
          </a:p>
        </p:txBody>
      </p:sp>
      <p:cxnSp>
        <p:nvCxnSpPr>
          <p:cNvPr id="19" name="Straight Arrow Connector 18"/>
          <p:cNvCxnSpPr/>
          <p:nvPr/>
        </p:nvCxnSpPr>
        <p:spPr>
          <a:xfrm flipH="1">
            <a:off x="3098207" y="1511440"/>
            <a:ext cx="4809" cy="404057"/>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173146" y="1142108"/>
            <a:ext cx="1850122" cy="369332"/>
          </a:xfrm>
          <a:prstGeom prst="rect">
            <a:avLst/>
          </a:prstGeom>
          <a:noFill/>
        </p:spPr>
        <p:txBody>
          <a:bodyPr wrap="none" rtlCol="0">
            <a:spAutoFit/>
          </a:bodyPr>
          <a:lstStyle/>
          <a:p>
            <a:r>
              <a:rPr lang="en-US" b="1" dirty="0" smtClean="0">
                <a:solidFill>
                  <a:schemeClr val="accent6">
                    <a:lumMod val="75000"/>
                  </a:schemeClr>
                </a:solidFill>
              </a:rPr>
              <a:t>Domain of Server</a:t>
            </a:r>
            <a:endParaRPr lang="en-US" b="1" dirty="0">
              <a:solidFill>
                <a:schemeClr val="accent6">
                  <a:lumMod val="75000"/>
                </a:schemeClr>
              </a:solidFill>
            </a:endParaRPr>
          </a:p>
        </p:txBody>
      </p:sp>
      <p:sp>
        <p:nvSpPr>
          <p:cNvPr id="21" name="TextBox 20"/>
          <p:cNvSpPr txBox="1"/>
          <p:nvPr/>
        </p:nvSpPr>
        <p:spPr>
          <a:xfrm>
            <a:off x="8524963" y="3287342"/>
            <a:ext cx="717184" cy="276999"/>
          </a:xfrm>
          <a:prstGeom prst="rect">
            <a:avLst/>
          </a:prstGeom>
          <a:noFill/>
        </p:spPr>
        <p:txBody>
          <a:bodyPr wrap="none" rtlCol="0">
            <a:spAutoFit/>
          </a:bodyPr>
          <a:lstStyle/>
          <a:p>
            <a:r>
              <a:rPr lang="en-US" sz="1200" b="1" dirty="0" smtClean="0">
                <a:solidFill>
                  <a:schemeClr val="accent6">
                    <a:lumMod val="75000"/>
                  </a:schemeClr>
                </a:solidFill>
              </a:rPr>
              <a:t>Forward</a:t>
            </a:r>
            <a:endParaRPr lang="en-US" sz="1200" b="1" dirty="0">
              <a:solidFill>
                <a:schemeClr val="accent6">
                  <a:lumMod val="75000"/>
                </a:schemeClr>
              </a:solidFill>
            </a:endParaRPr>
          </a:p>
        </p:txBody>
      </p:sp>
      <p:sp>
        <p:nvSpPr>
          <p:cNvPr id="22" name="TextBox 21"/>
          <p:cNvSpPr txBox="1"/>
          <p:nvPr/>
        </p:nvSpPr>
        <p:spPr>
          <a:xfrm>
            <a:off x="6870008" y="3287342"/>
            <a:ext cx="479618" cy="276999"/>
          </a:xfrm>
          <a:prstGeom prst="rect">
            <a:avLst/>
          </a:prstGeom>
          <a:noFill/>
        </p:spPr>
        <p:txBody>
          <a:bodyPr wrap="none" rtlCol="0">
            <a:spAutoFit/>
          </a:bodyPr>
          <a:lstStyle/>
          <a:p>
            <a:r>
              <a:rPr lang="en-US" sz="1200" b="1" dirty="0" smtClean="0">
                <a:solidFill>
                  <a:schemeClr val="accent6">
                    <a:lumMod val="75000"/>
                  </a:schemeClr>
                </a:solidFill>
              </a:rPr>
              <a:t>Calls</a:t>
            </a:r>
            <a:endParaRPr lang="en-US" sz="1200" b="1" dirty="0">
              <a:solidFill>
                <a:schemeClr val="accent6">
                  <a:lumMod val="75000"/>
                </a:schemeClr>
              </a:solidFill>
            </a:endParaRPr>
          </a:p>
        </p:txBody>
      </p:sp>
      <p:sp>
        <p:nvSpPr>
          <p:cNvPr id="5" name="TextBox 4"/>
          <p:cNvSpPr txBox="1"/>
          <p:nvPr/>
        </p:nvSpPr>
        <p:spPr>
          <a:xfrm>
            <a:off x="5538651" y="1924206"/>
            <a:ext cx="775662" cy="369332"/>
          </a:xfrm>
          <a:prstGeom prst="rect">
            <a:avLst/>
          </a:prstGeom>
          <a:noFill/>
        </p:spPr>
        <p:txBody>
          <a:bodyPr wrap="none" rtlCol="0">
            <a:spAutoFit/>
          </a:bodyPr>
          <a:lstStyle/>
          <a:p>
            <a:r>
              <a:rPr lang="en-US" dirty="0" smtClean="0">
                <a:solidFill>
                  <a:srgbClr val="0070C0"/>
                </a:solidFill>
              </a:rPr>
              <a:t>.xhtml</a:t>
            </a:r>
            <a:endParaRPr lang="en-US" dirty="0">
              <a:solidFill>
                <a:srgbClr val="0070C0"/>
              </a:solidFill>
            </a:endParaRPr>
          </a:p>
        </p:txBody>
      </p:sp>
      <p:cxnSp>
        <p:nvCxnSpPr>
          <p:cNvPr id="15" name="Straight Connector 14"/>
          <p:cNvCxnSpPr/>
          <p:nvPr/>
        </p:nvCxnSpPr>
        <p:spPr>
          <a:xfrm>
            <a:off x="9074331" y="4685211"/>
            <a:ext cx="8709" cy="209006"/>
          </a:xfrm>
          <a:prstGeom prst="line">
            <a:avLst/>
          </a:prstGeom>
          <a:ln w="41275"/>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23268" y="4894217"/>
            <a:ext cx="5059772" cy="0"/>
          </a:xfrm>
          <a:prstGeom prst="line">
            <a:avLst/>
          </a:prstGeom>
          <a:ln w="41275"/>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023268" y="3564341"/>
            <a:ext cx="0" cy="1329876"/>
          </a:xfrm>
          <a:prstGeom prst="straightConnector1">
            <a:avLst/>
          </a:prstGeom>
          <a:ln w="41275">
            <a:tailEnd type="triangle"/>
          </a:ln>
        </p:spPr>
        <p:style>
          <a:lnRef idx="2">
            <a:schemeClr val="accent1"/>
          </a:lnRef>
          <a:fillRef idx="0">
            <a:schemeClr val="accent1"/>
          </a:fillRef>
          <a:effectRef idx="1">
            <a:schemeClr val="accent1"/>
          </a:effectRef>
          <a:fontRef idx="minor">
            <a:schemeClr val="tx1"/>
          </a:fontRef>
        </p:style>
      </p:cxnSp>
      <p:sp>
        <p:nvSpPr>
          <p:cNvPr id="25" name="Down Arrow 24"/>
          <p:cNvSpPr/>
          <p:nvPr/>
        </p:nvSpPr>
        <p:spPr>
          <a:xfrm rot="3352340">
            <a:off x="9429876" y="2079512"/>
            <a:ext cx="484632" cy="1290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0342263" y="1913560"/>
            <a:ext cx="1336648" cy="923330"/>
          </a:xfrm>
          <a:prstGeom prst="rect">
            <a:avLst/>
          </a:prstGeom>
          <a:noFill/>
        </p:spPr>
        <p:txBody>
          <a:bodyPr wrap="square" rtlCol="0">
            <a:spAutoFit/>
          </a:bodyPr>
          <a:lstStyle/>
          <a:p>
            <a:r>
              <a:rPr lang="en-US" dirty="0" smtClean="0">
                <a:solidFill>
                  <a:srgbClr val="0070C0"/>
                </a:solidFill>
              </a:rPr>
              <a:t>This ALL happens on the Server</a:t>
            </a:r>
            <a:endParaRPr lang="en-US" dirty="0">
              <a:solidFill>
                <a:srgbClr val="0070C0"/>
              </a:solidFill>
            </a:endParaRPr>
          </a:p>
        </p:txBody>
      </p:sp>
    </p:spTree>
    <p:extLst>
      <p:ext uri="{BB962C8B-B14F-4D97-AF65-F5344CB8AC3E}">
        <p14:creationId xmlns:p14="http://schemas.microsoft.com/office/powerpoint/2010/main" val="2114259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5902" y="249935"/>
            <a:ext cx="11796583" cy="1143000"/>
          </a:xfrm>
        </p:spPr>
        <p:txBody>
          <a:bodyPr>
            <a:noAutofit/>
          </a:bodyPr>
          <a:lstStyle/>
          <a:p>
            <a:r>
              <a:rPr lang="en-US" dirty="0"/>
              <a:t>The MVC Design Pattern - Component Diagram</a:t>
            </a:r>
          </a:p>
        </p:txBody>
      </p:sp>
      <p:sp>
        <p:nvSpPr>
          <p:cNvPr id="104" name="Content Placeholder 2"/>
          <p:cNvSpPr>
            <a:spLocks noGrp="1"/>
          </p:cNvSpPr>
          <p:nvPr>
            <p:ph idx="1"/>
          </p:nvPr>
        </p:nvSpPr>
        <p:spPr>
          <a:xfrm>
            <a:off x="7484030" y="1360043"/>
            <a:ext cx="3543300" cy="4579118"/>
          </a:xfrm>
          <a:solidFill>
            <a:schemeClr val="bg1"/>
          </a:solidFill>
        </p:spPr>
        <p:txBody>
          <a:bodyPr>
            <a:normAutofit/>
          </a:bodyPr>
          <a:lstStyle/>
          <a:p>
            <a:r>
              <a:rPr lang="en-US" sz="1400" b="0" dirty="0">
                <a:latin typeface="+mn-lt"/>
                <a:cs typeface="Arial" charset="0"/>
              </a:rPr>
              <a:t>Browser renders HTML (generally) and generates user events caused by mouse clicks or keyboard entry.</a:t>
            </a:r>
          </a:p>
          <a:p>
            <a:r>
              <a:rPr lang="en-US" sz="1400" b="0" dirty="0">
                <a:latin typeface="+mn-lt"/>
                <a:cs typeface="Arial" charset="0"/>
              </a:rPr>
              <a:t>The Controller class (sometimes from a framework) handles the browser events and delegates to your </a:t>
            </a:r>
            <a:r>
              <a:rPr lang="en-US" sz="1400" b="0" dirty="0" smtClean="0">
                <a:latin typeface="+mn-lt"/>
                <a:cs typeface="Arial" charset="0"/>
              </a:rPr>
              <a:t>Controller method.</a:t>
            </a:r>
            <a:endParaRPr lang="en-US" sz="1400" b="0" dirty="0">
              <a:latin typeface="+mn-lt"/>
              <a:cs typeface="Arial" charset="0"/>
            </a:endParaRPr>
          </a:p>
          <a:p>
            <a:r>
              <a:rPr lang="en-US" sz="1400" b="0" dirty="0">
                <a:latin typeface="+mn-lt"/>
                <a:cs typeface="Arial" charset="0"/>
              </a:rPr>
              <a:t>The </a:t>
            </a:r>
            <a:r>
              <a:rPr lang="en-US" sz="1400" b="0" dirty="0" smtClean="0">
                <a:latin typeface="+mn-lt"/>
                <a:cs typeface="Arial" charset="0"/>
              </a:rPr>
              <a:t>Controller method </a:t>
            </a:r>
            <a:r>
              <a:rPr lang="en-US" sz="1400" b="0" dirty="0">
                <a:latin typeface="+mn-lt"/>
                <a:cs typeface="Arial" charset="0"/>
              </a:rPr>
              <a:t>calls the appropriate Business Service, which returns the Domain Model to the </a:t>
            </a:r>
            <a:r>
              <a:rPr lang="en-US" sz="1400" b="0" dirty="0" smtClean="0">
                <a:latin typeface="+mn-lt"/>
                <a:cs typeface="Arial" charset="0"/>
              </a:rPr>
              <a:t>Controller. </a:t>
            </a:r>
            <a:r>
              <a:rPr lang="en-US" sz="1400" b="0" dirty="0">
                <a:latin typeface="+mn-lt"/>
                <a:cs typeface="Arial" charset="0"/>
              </a:rPr>
              <a:t>The Business Service plus the Domain Model forms the basis for your Canonical Model.</a:t>
            </a:r>
          </a:p>
          <a:p>
            <a:r>
              <a:rPr lang="en-US" sz="1400" b="0" dirty="0">
                <a:latin typeface="+mn-lt"/>
                <a:cs typeface="Arial" charset="0"/>
              </a:rPr>
              <a:t>The </a:t>
            </a:r>
            <a:r>
              <a:rPr lang="en-US" sz="1400" b="0" dirty="0" smtClean="0">
                <a:latin typeface="+mn-lt"/>
                <a:cs typeface="Arial" charset="0"/>
              </a:rPr>
              <a:t>Controller code passes an </a:t>
            </a:r>
            <a:r>
              <a:rPr lang="en-US" sz="1400" b="0" dirty="0">
                <a:latin typeface="+mn-lt"/>
                <a:cs typeface="Arial" charset="0"/>
              </a:rPr>
              <a:t>instance of the Domain Model </a:t>
            </a:r>
            <a:r>
              <a:rPr lang="en-US" sz="1400" b="0" dirty="0" smtClean="0">
                <a:latin typeface="+mn-lt"/>
                <a:cs typeface="Arial" charset="0"/>
              </a:rPr>
              <a:t>and </a:t>
            </a:r>
            <a:r>
              <a:rPr lang="en-US" sz="1400" b="0" dirty="0">
                <a:latin typeface="+mn-lt"/>
                <a:cs typeface="Arial" charset="0"/>
              </a:rPr>
              <a:t>then navigates to View where the View is bound to the data and rendered back to the Browser.</a:t>
            </a:r>
          </a:p>
          <a:p>
            <a:r>
              <a:rPr lang="en-US" sz="1400" b="0" dirty="0">
                <a:latin typeface="+mn-lt"/>
                <a:cs typeface="Arial" charset="0"/>
              </a:rPr>
              <a:t>Notice the clean separation of the Presentation Layer and Services Layer. The Services Layer can be reused!</a:t>
            </a:r>
          </a:p>
        </p:txBody>
      </p:sp>
      <p:sp>
        <p:nvSpPr>
          <p:cNvPr id="7168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fld id="{CA246EF5-E3F3-4B33-BD21-56457B4EAA3B}" type="slidenum">
              <a:rPr lang="en-US" sz="1000">
                <a:solidFill>
                  <a:srgbClr val="B2B2B2"/>
                </a:solidFill>
                <a:latin typeface="Arial Narrow" pitchFamily="34" charset="0"/>
              </a:rPr>
              <a:pPr eaLnBrk="1" hangingPunct="1"/>
              <a:t>38</a:t>
            </a:fld>
            <a:endParaRPr lang="en-US" sz="1000">
              <a:solidFill>
                <a:srgbClr val="B2B2B2"/>
              </a:solidFill>
              <a:latin typeface="Arial Narrow" pitchFamily="34" charset="0"/>
            </a:endParaRPr>
          </a:p>
        </p:txBody>
      </p:sp>
      <p:grpSp>
        <p:nvGrpSpPr>
          <p:cNvPr id="2" name="Group 1"/>
          <p:cNvGrpSpPr/>
          <p:nvPr/>
        </p:nvGrpSpPr>
        <p:grpSpPr>
          <a:xfrm>
            <a:off x="1609745" y="1184180"/>
            <a:ext cx="5495925" cy="4802188"/>
            <a:chOff x="1822471" y="1326261"/>
            <a:chExt cx="5495925" cy="4802188"/>
          </a:xfrm>
        </p:grpSpPr>
        <p:sp>
          <p:nvSpPr>
            <p:cNvPr id="4" name="TextBox 3"/>
            <p:cNvSpPr txBox="1"/>
            <p:nvPr/>
          </p:nvSpPr>
          <p:spPr>
            <a:xfrm>
              <a:off x="2576534" y="1326261"/>
              <a:ext cx="1931987" cy="765175"/>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Browser</a:t>
              </a:r>
            </a:p>
          </p:txBody>
        </p:sp>
        <p:sp>
          <p:nvSpPr>
            <p:cNvPr id="52" name="TextBox 51"/>
            <p:cNvSpPr txBox="1"/>
            <p:nvPr/>
          </p:nvSpPr>
          <p:spPr>
            <a:xfrm>
              <a:off x="2576534" y="2820099"/>
              <a:ext cx="1931987" cy="765175"/>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b="1" dirty="0">
                  <a:solidFill>
                    <a:srgbClr val="C00000"/>
                  </a:solidFill>
                </a:rPr>
                <a:t>C</a:t>
              </a:r>
              <a:r>
                <a:rPr lang="en-US" dirty="0"/>
                <a:t>ontroller</a:t>
              </a:r>
            </a:p>
          </p:txBody>
        </p:sp>
        <p:sp>
          <p:nvSpPr>
            <p:cNvPr id="53" name="TextBox 52"/>
            <p:cNvSpPr txBox="1"/>
            <p:nvPr/>
          </p:nvSpPr>
          <p:spPr>
            <a:xfrm>
              <a:off x="5243534" y="2820099"/>
              <a:ext cx="1931987" cy="765175"/>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b="1" dirty="0">
                  <a:solidFill>
                    <a:srgbClr val="C00000"/>
                  </a:solidFill>
                </a:rPr>
                <a:t>V</a:t>
              </a:r>
              <a:r>
                <a:rPr lang="en-US" dirty="0"/>
                <a:t>iew</a:t>
              </a:r>
            </a:p>
          </p:txBody>
        </p:sp>
        <p:sp>
          <p:nvSpPr>
            <p:cNvPr id="54" name="TextBox 53"/>
            <p:cNvSpPr txBox="1"/>
            <p:nvPr/>
          </p:nvSpPr>
          <p:spPr>
            <a:xfrm>
              <a:off x="2576534" y="5363274"/>
              <a:ext cx="1931987" cy="765175"/>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Business Services </a:t>
              </a:r>
              <a:r>
                <a:rPr lang="en-US" b="1" dirty="0">
                  <a:solidFill>
                    <a:srgbClr val="C00000"/>
                  </a:solidFill>
                </a:rPr>
                <a:t>M</a:t>
              </a:r>
              <a:r>
                <a:rPr lang="en-US" dirty="0"/>
                <a:t>odel</a:t>
              </a:r>
            </a:p>
          </p:txBody>
        </p:sp>
        <p:sp>
          <p:nvSpPr>
            <p:cNvPr id="71688" name="Oval 4"/>
            <p:cNvSpPr>
              <a:spLocks noChangeArrowheads="1"/>
            </p:cNvSpPr>
            <p:nvPr/>
          </p:nvSpPr>
          <p:spPr bwMode="auto">
            <a:xfrm>
              <a:off x="2797195" y="4710811"/>
              <a:ext cx="1581150" cy="479425"/>
            </a:xfrm>
            <a:prstGeom prst="ellipse">
              <a:avLst/>
            </a:prstGeom>
            <a:noFill/>
            <a:ln w="19050"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sp>
          <p:nvSpPr>
            <p:cNvPr id="6" name="TextBox 5"/>
            <p:cNvSpPr txBox="1"/>
            <p:nvPr/>
          </p:nvSpPr>
          <p:spPr>
            <a:xfrm>
              <a:off x="2967058" y="4782248"/>
              <a:ext cx="1470274" cy="369332"/>
            </a:xfrm>
            <a:prstGeom prst="rect">
              <a:avLst/>
            </a:prstGeom>
            <a:noFill/>
          </p:spPr>
          <p:txBody>
            <a:bodyPr wrap="none">
              <a:spAutoFit/>
            </a:bodyPr>
            <a:lstStyle/>
            <a:p>
              <a:pPr>
                <a:defRPr/>
              </a:pPr>
              <a:r>
                <a:rPr lang="en-US" dirty="0"/>
                <a:t>Object </a:t>
              </a:r>
              <a:r>
                <a:rPr lang="en-US" b="1" dirty="0">
                  <a:solidFill>
                    <a:srgbClr val="C00000"/>
                  </a:solidFill>
                </a:rPr>
                <a:t>M</a:t>
              </a:r>
              <a:r>
                <a:rPr lang="en-US" dirty="0"/>
                <a:t>odel</a:t>
              </a:r>
            </a:p>
          </p:txBody>
        </p:sp>
        <p:cxnSp>
          <p:nvCxnSpPr>
            <p:cNvPr id="71690" name="Straight Arrow Connector 7"/>
            <p:cNvCxnSpPr>
              <a:cxnSpLocks noChangeShapeType="1"/>
              <a:stCxn id="4" idx="2"/>
              <a:endCxn id="52" idx="0"/>
            </p:cNvCxnSpPr>
            <p:nvPr/>
          </p:nvCxnSpPr>
          <p:spPr bwMode="auto">
            <a:xfrm>
              <a:off x="3543320" y="2091436"/>
              <a:ext cx="0" cy="728663"/>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691" name="TextBox 59"/>
            <p:cNvSpPr txBox="1">
              <a:spLocks noChangeArrowheads="1"/>
            </p:cNvSpPr>
            <p:nvPr/>
          </p:nvSpPr>
          <p:spPr bwMode="auto">
            <a:xfrm>
              <a:off x="3605233" y="2148586"/>
              <a:ext cx="1160462"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Request (POST)</a:t>
              </a:r>
            </a:p>
          </p:txBody>
        </p:sp>
        <p:cxnSp>
          <p:nvCxnSpPr>
            <p:cNvPr id="71692" name="Straight Arrow Connector 10"/>
            <p:cNvCxnSpPr>
              <a:cxnSpLocks noChangeShapeType="1"/>
              <a:stCxn id="52" idx="3"/>
              <a:endCxn id="53" idx="1"/>
            </p:cNvCxnSpPr>
            <p:nvPr/>
          </p:nvCxnSpPr>
          <p:spPr bwMode="auto">
            <a:xfrm flipV="1">
              <a:off x="4508521" y="3202685"/>
              <a:ext cx="735013" cy="0"/>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693" name="TextBox 63"/>
            <p:cNvSpPr txBox="1">
              <a:spLocks noChangeArrowheads="1"/>
            </p:cNvSpPr>
            <p:nvPr/>
          </p:nvSpPr>
          <p:spPr bwMode="auto">
            <a:xfrm>
              <a:off x="4508521" y="2956623"/>
              <a:ext cx="68897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Forward</a:t>
              </a:r>
            </a:p>
          </p:txBody>
        </p:sp>
        <p:cxnSp>
          <p:nvCxnSpPr>
            <p:cNvPr id="71694" name="Straight Connector 13"/>
            <p:cNvCxnSpPr>
              <a:cxnSpLocks noChangeShapeType="1"/>
              <a:stCxn id="53" idx="0"/>
            </p:cNvCxnSpPr>
            <p:nvPr/>
          </p:nvCxnSpPr>
          <p:spPr bwMode="auto">
            <a:xfrm flipV="1">
              <a:off x="6210320" y="1708848"/>
              <a:ext cx="0" cy="1111250"/>
            </a:xfrm>
            <a:prstGeom prst="line">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695" name="Straight Arrow Connector 15"/>
            <p:cNvCxnSpPr>
              <a:cxnSpLocks noChangeShapeType="1"/>
              <a:endCxn id="4" idx="3"/>
            </p:cNvCxnSpPr>
            <p:nvPr/>
          </p:nvCxnSpPr>
          <p:spPr bwMode="auto">
            <a:xfrm flipH="1">
              <a:off x="4508520" y="1708848"/>
              <a:ext cx="1701800" cy="0"/>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696" name="TextBox 68"/>
            <p:cNvSpPr txBox="1">
              <a:spLocks noChangeArrowheads="1"/>
            </p:cNvSpPr>
            <p:nvPr/>
          </p:nvSpPr>
          <p:spPr bwMode="auto">
            <a:xfrm>
              <a:off x="4856183" y="1462786"/>
              <a:ext cx="1274762"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Response (HTML)</a:t>
              </a:r>
            </a:p>
          </p:txBody>
        </p:sp>
        <p:cxnSp>
          <p:nvCxnSpPr>
            <p:cNvPr id="71697" name="Straight Arrow Connector 17"/>
            <p:cNvCxnSpPr>
              <a:cxnSpLocks noChangeShapeType="1"/>
            </p:cNvCxnSpPr>
            <p:nvPr/>
          </p:nvCxnSpPr>
          <p:spPr bwMode="auto">
            <a:xfrm>
              <a:off x="3143270" y="3585274"/>
              <a:ext cx="0" cy="1152525"/>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698" name="TextBox 71"/>
            <p:cNvSpPr txBox="1">
              <a:spLocks noChangeArrowheads="1"/>
            </p:cNvSpPr>
            <p:nvPr/>
          </p:nvSpPr>
          <p:spPr bwMode="auto">
            <a:xfrm>
              <a:off x="2525733" y="3650361"/>
              <a:ext cx="588962"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Invoke</a:t>
              </a:r>
            </a:p>
          </p:txBody>
        </p:sp>
        <p:cxnSp>
          <p:nvCxnSpPr>
            <p:cNvPr id="71699" name="Straight Connector 19"/>
            <p:cNvCxnSpPr>
              <a:cxnSpLocks noChangeShapeType="1"/>
            </p:cNvCxnSpPr>
            <p:nvPr/>
          </p:nvCxnSpPr>
          <p:spPr bwMode="auto">
            <a:xfrm flipV="1">
              <a:off x="3984645" y="5174361"/>
              <a:ext cx="0" cy="188913"/>
            </a:xfrm>
            <a:prstGeom prst="line">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700" name="Straight Arrow Connector 21"/>
            <p:cNvCxnSpPr>
              <a:cxnSpLocks noChangeShapeType="1"/>
            </p:cNvCxnSpPr>
            <p:nvPr/>
          </p:nvCxnSpPr>
          <p:spPr bwMode="auto">
            <a:xfrm flipV="1">
              <a:off x="3984645" y="3585273"/>
              <a:ext cx="0" cy="1147762"/>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701" name="Straight Connector 25"/>
            <p:cNvCxnSpPr>
              <a:cxnSpLocks noChangeShapeType="1"/>
            </p:cNvCxnSpPr>
            <p:nvPr/>
          </p:nvCxnSpPr>
          <p:spPr bwMode="auto">
            <a:xfrm>
              <a:off x="1955821" y="4298060"/>
              <a:ext cx="5362575" cy="0"/>
            </a:xfrm>
            <a:prstGeom prst="line">
              <a:avLst/>
            </a:prstGeom>
            <a:noFill/>
            <a:ln w="9525" algn="ctr">
              <a:solidFill>
                <a:schemeClr val="tx1"/>
              </a:solidFill>
              <a:prstDash val="dash"/>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702" name="Oval 86"/>
            <p:cNvSpPr>
              <a:spLocks noChangeArrowheads="1"/>
            </p:cNvSpPr>
            <p:nvPr/>
          </p:nvSpPr>
          <p:spPr bwMode="auto">
            <a:xfrm>
              <a:off x="4357708" y="3721799"/>
              <a:ext cx="1223962" cy="479425"/>
            </a:xfrm>
            <a:prstGeom prst="ellipse">
              <a:avLst/>
            </a:prstGeom>
            <a:noFill/>
            <a:ln w="19050"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sp>
          <p:nvSpPr>
            <p:cNvPr id="88" name="TextBox 87"/>
            <p:cNvSpPr txBox="1"/>
            <p:nvPr/>
          </p:nvSpPr>
          <p:spPr>
            <a:xfrm>
              <a:off x="4616471" y="3791648"/>
              <a:ext cx="798617" cy="369332"/>
            </a:xfrm>
            <a:prstGeom prst="rect">
              <a:avLst/>
            </a:prstGeom>
            <a:noFill/>
          </p:spPr>
          <p:txBody>
            <a:bodyPr wrap="none">
              <a:spAutoFit/>
            </a:bodyPr>
            <a:lstStyle/>
            <a:p>
              <a:pPr>
                <a:defRPr/>
              </a:pPr>
              <a:r>
                <a:rPr lang="en-US" b="1" dirty="0">
                  <a:solidFill>
                    <a:srgbClr val="C00000"/>
                  </a:solidFill>
                </a:rPr>
                <a:t>M</a:t>
              </a:r>
              <a:r>
                <a:rPr lang="en-US" dirty="0"/>
                <a:t>odel</a:t>
              </a:r>
            </a:p>
          </p:txBody>
        </p:sp>
        <p:cxnSp>
          <p:nvCxnSpPr>
            <p:cNvPr id="71704" name="Straight Connector 41"/>
            <p:cNvCxnSpPr>
              <a:cxnSpLocks noChangeShapeType="1"/>
            </p:cNvCxnSpPr>
            <p:nvPr/>
          </p:nvCxnSpPr>
          <p:spPr bwMode="auto">
            <a:xfrm>
              <a:off x="4179909" y="3585274"/>
              <a:ext cx="9525" cy="376237"/>
            </a:xfrm>
            <a:prstGeom prst="line">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705" name="Straight Connector 43"/>
            <p:cNvCxnSpPr>
              <a:cxnSpLocks noChangeShapeType="1"/>
              <a:endCxn id="71702" idx="2"/>
            </p:cNvCxnSpPr>
            <p:nvPr/>
          </p:nvCxnSpPr>
          <p:spPr bwMode="auto">
            <a:xfrm>
              <a:off x="4179908" y="3961510"/>
              <a:ext cx="177800" cy="0"/>
            </a:xfrm>
            <a:prstGeom prst="line">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706" name="Straight Connector 46"/>
            <p:cNvCxnSpPr>
              <a:cxnSpLocks noChangeShapeType="1"/>
              <a:stCxn id="71702" idx="6"/>
            </p:cNvCxnSpPr>
            <p:nvPr/>
          </p:nvCxnSpPr>
          <p:spPr bwMode="auto">
            <a:xfrm>
              <a:off x="5581671" y="3961510"/>
              <a:ext cx="225425" cy="0"/>
            </a:xfrm>
            <a:prstGeom prst="line">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1707" name="Straight Arrow Connector 54"/>
            <p:cNvCxnSpPr>
              <a:cxnSpLocks noChangeShapeType="1"/>
            </p:cNvCxnSpPr>
            <p:nvPr/>
          </p:nvCxnSpPr>
          <p:spPr bwMode="auto">
            <a:xfrm flipV="1">
              <a:off x="5807095" y="3585274"/>
              <a:ext cx="0" cy="376237"/>
            </a:xfrm>
            <a:prstGeom prst="straightConnector1">
              <a:avLst/>
            </a:prstGeom>
            <a:noFill/>
            <a:ln w="952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708" name="TextBox 100"/>
            <p:cNvSpPr txBox="1">
              <a:spLocks noChangeArrowheads="1"/>
            </p:cNvSpPr>
            <p:nvPr/>
          </p:nvSpPr>
          <p:spPr bwMode="auto">
            <a:xfrm>
              <a:off x="5861071" y="3837686"/>
              <a:ext cx="97631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Data Binding</a:t>
              </a:r>
            </a:p>
          </p:txBody>
        </p:sp>
        <p:sp>
          <p:nvSpPr>
            <p:cNvPr id="71709" name="TextBox 101"/>
            <p:cNvSpPr txBox="1">
              <a:spLocks noChangeArrowheads="1"/>
            </p:cNvSpPr>
            <p:nvPr/>
          </p:nvSpPr>
          <p:spPr bwMode="auto">
            <a:xfrm>
              <a:off x="1831996" y="4325048"/>
              <a:ext cx="108267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rgbClr val="0070C0"/>
                  </a:solidFill>
                </a:rPr>
                <a:t>Services Layer</a:t>
              </a:r>
            </a:p>
          </p:txBody>
        </p:sp>
        <p:sp>
          <p:nvSpPr>
            <p:cNvPr id="71710" name="TextBox 102"/>
            <p:cNvSpPr txBox="1">
              <a:spLocks noChangeArrowheads="1"/>
            </p:cNvSpPr>
            <p:nvPr/>
          </p:nvSpPr>
          <p:spPr bwMode="auto">
            <a:xfrm>
              <a:off x="1822471" y="4017073"/>
              <a:ext cx="1370013"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rgbClr val="0070C0"/>
                  </a:solidFill>
                </a:rPr>
                <a:t>Presentation  Layer</a:t>
              </a:r>
            </a:p>
          </p:txBody>
        </p:sp>
        <p:sp>
          <p:nvSpPr>
            <p:cNvPr id="71712" name="TextBox 105"/>
            <p:cNvSpPr txBox="1">
              <a:spLocks noChangeArrowheads="1"/>
            </p:cNvSpPr>
            <p:nvPr/>
          </p:nvSpPr>
          <p:spPr bwMode="auto">
            <a:xfrm>
              <a:off x="3095645" y="2864548"/>
              <a:ext cx="103028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800" b="1">
                  <a:solidFill>
                    <a:schemeClr val="tx1"/>
                  </a:solidFill>
                </a:rPr>
                <a:t>Request  Handler</a:t>
              </a:r>
            </a:p>
          </p:txBody>
        </p:sp>
        <p:sp>
          <p:nvSpPr>
            <p:cNvPr id="71713" name="TextBox 106"/>
            <p:cNvSpPr txBox="1">
              <a:spLocks noChangeArrowheads="1"/>
            </p:cNvSpPr>
            <p:nvPr/>
          </p:nvSpPr>
          <p:spPr bwMode="auto">
            <a:xfrm>
              <a:off x="2867045" y="3369373"/>
              <a:ext cx="55403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800" b="1">
                  <a:solidFill>
                    <a:schemeClr val="tx1"/>
                  </a:solidFill>
                </a:rPr>
                <a:t>Service</a:t>
              </a:r>
            </a:p>
          </p:txBody>
        </p:sp>
        <p:sp>
          <p:nvSpPr>
            <p:cNvPr id="71714" name="TextBox 107"/>
            <p:cNvSpPr txBox="1">
              <a:spLocks noChangeArrowheads="1"/>
            </p:cNvSpPr>
            <p:nvPr/>
          </p:nvSpPr>
          <p:spPr bwMode="auto">
            <a:xfrm>
              <a:off x="3724295" y="3369373"/>
              <a:ext cx="5905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800" b="1">
                  <a:solidFill>
                    <a:schemeClr val="tx1"/>
                  </a:solidFill>
                </a:rPr>
                <a:t>UI Logic</a:t>
              </a:r>
            </a:p>
          </p:txBody>
        </p:sp>
        <p:cxnSp>
          <p:nvCxnSpPr>
            <p:cNvPr id="71715" name="Straight Connector 116"/>
            <p:cNvCxnSpPr>
              <a:cxnSpLocks noChangeShapeType="1"/>
            </p:cNvCxnSpPr>
            <p:nvPr/>
          </p:nvCxnSpPr>
          <p:spPr bwMode="auto">
            <a:xfrm flipV="1">
              <a:off x="3143270" y="5174361"/>
              <a:ext cx="0" cy="188913"/>
            </a:xfrm>
            <a:prstGeom prst="line">
              <a:avLst/>
            </a:prstGeom>
            <a:noFill/>
            <a:ln w="9525" algn="ctr">
              <a:solidFill>
                <a:schemeClr val="tx1"/>
              </a:solidFill>
              <a:round/>
              <a:headEnd type="arrow" w="med" len="me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716" name="TextBox 120"/>
            <p:cNvSpPr txBox="1">
              <a:spLocks noChangeArrowheads="1"/>
            </p:cNvSpPr>
            <p:nvPr/>
          </p:nvSpPr>
          <p:spPr bwMode="auto">
            <a:xfrm>
              <a:off x="4956196" y="5266436"/>
              <a:ext cx="140176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200" b="1" dirty="0">
                  <a:solidFill>
                    <a:srgbClr val="728BC6"/>
                  </a:solidFill>
                </a:rPr>
                <a:t>Canonical Mode</a:t>
              </a:r>
              <a:r>
                <a:rPr lang="en-US" sz="1000" b="1" dirty="0">
                  <a:solidFill>
                    <a:srgbClr val="728BC6"/>
                  </a:solidFill>
                </a:rPr>
                <a:t>l</a:t>
              </a:r>
            </a:p>
          </p:txBody>
        </p:sp>
        <p:cxnSp>
          <p:nvCxnSpPr>
            <p:cNvPr id="71717" name="Straight Connector 121"/>
            <p:cNvCxnSpPr>
              <a:cxnSpLocks noChangeShapeType="1"/>
            </p:cNvCxnSpPr>
            <p:nvPr/>
          </p:nvCxnSpPr>
          <p:spPr bwMode="auto">
            <a:xfrm>
              <a:off x="1882796" y="2394648"/>
              <a:ext cx="5364163" cy="0"/>
            </a:xfrm>
            <a:prstGeom prst="line">
              <a:avLst/>
            </a:prstGeom>
            <a:noFill/>
            <a:ln w="9525" algn="ctr">
              <a:solidFill>
                <a:schemeClr val="tx1"/>
              </a:solidFill>
              <a:prstDash val="dash"/>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1718" name="TextBox 123"/>
            <p:cNvSpPr txBox="1">
              <a:spLocks noChangeArrowheads="1"/>
            </p:cNvSpPr>
            <p:nvPr/>
          </p:nvSpPr>
          <p:spPr bwMode="auto">
            <a:xfrm>
              <a:off x="1865334" y="2142236"/>
              <a:ext cx="9159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dirty="0">
                  <a:solidFill>
                    <a:srgbClr val="0070C0"/>
                  </a:solidFill>
                </a:rPr>
                <a:t>Client Laye</a:t>
              </a:r>
              <a:r>
                <a:rPr lang="en-US" sz="1000" b="1" dirty="0">
                  <a:solidFill>
                    <a:schemeClr val="tx1"/>
                  </a:solidFill>
                </a:rPr>
                <a:t>r</a:t>
              </a:r>
            </a:p>
          </p:txBody>
        </p:sp>
        <p:sp>
          <p:nvSpPr>
            <p:cNvPr id="71719" name="TextBox 124"/>
            <p:cNvSpPr txBox="1">
              <a:spLocks noChangeArrowheads="1"/>
            </p:cNvSpPr>
            <p:nvPr/>
          </p:nvSpPr>
          <p:spPr bwMode="auto">
            <a:xfrm>
              <a:off x="1843109" y="2396236"/>
              <a:ext cx="13684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rgbClr val="0070C0"/>
                  </a:solidFill>
                </a:rPr>
                <a:t>Presentation  Layer</a:t>
              </a:r>
            </a:p>
          </p:txBody>
        </p:sp>
      </p:grpSp>
      <p:sp>
        <p:nvSpPr>
          <p:cNvPr id="40" name="TextBox 123"/>
          <p:cNvSpPr txBox="1">
            <a:spLocks noChangeArrowheads="1"/>
          </p:cNvSpPr>
          <p:nvPr/>
        </p:nvSpPr>
        <p:spPr bwMode="auto">
          <a:xfrm>
            <a:off x="10968289" y="2396314"/>
            <a:ext cx="122822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dirty="0" smtClean="0">
                <a:solidFill>
                  <a:srgbClr val="0070C0"/>
                </a:solidFill>
              </a:rPr>
              <a:t>Dispatch Servlet!</a:t>
            </a:r>
            <a:endParaRPr lang="en-US" sz="1000" b="1" dirty="0">
              <a:solidFill>
                <a:schemeClr val="tx1"/>
              </a:solidFill>
            </a:endParaRPr>
          </a:p>
        </p:txBody>
      </p:sp>
      <p:sp>
        <p:nvSpPr>
          <p:cNvPr id="42" name="TextBox 41"/>
          <p:cNvSpPr txBox="1"/>
          <p:nvPr/>
        </p:nvSpPr>
        <p:spPr>
          <a:xfrm>
            <a:off x="65902" y="2642535"/>
            <a:ext cx="1336648" cy="923330"/>
          </a:xfrm>
          <a:prstGeom prst="rect">
            <a:avLst/>
          </a:prstGeom>
          <a:noFill/>
        </p:spPr>
        <p:txBody>
          <a:bodyPr wrap="square" rtlCol="0">
            <a:spAutoFit/>
          </a:bodyPr>
          <a:lstStyle/>
          <a:p>
            <a:pPr algn="ctr"/>
            <a:r>
              <a:rPr lang="en-US" dirty="0" smtClean="0">
                <a:solidFill>
                  <a:srgbClr val="0070C0"/>
                </a:solidFill>
              </a:rPr>
              <a:t>This ALL happens on the Server</a:t>
            </a:r>
            <a:endParaRPr lang="en-US" dirty="0">
              <a:solidFill>
                <a:srgbClr val="0070C0"/>
              </a:solidFill>
            </a:endParaRPr>
          </a:p>
        </p:txBody>
      </p:sp>
      <p:sp>
        <p:nvSpPr>
          <p:cNvPr id="43" name="TextBox 42"/>
          <p:cNvSpPr txBox="1"/>
          <p:nvPr/>
        </p:nvSpPr>
        <p:spPr>
          <a:xfrm>
            <a:off x="148634" y="4876284"/>
            <a:ext cx="1336648" cy="923330"/>
          </a:xfrm>
          <a:prstGeom prst="rect">
            <a:avLst/>
          </a:prstGeom>
          <a:noFill/>
        </p:spPr>
        <p:txBody>
          <a:bodyPr wrap="square" rtlCol="0">
            <a:spAutoFit/>
          </a:bodyPr>
          <a:lstStyle/>
          <a:p>
            <a:pPr algn="ctr"/>
            <a:r>
              <a:rPr lang="en-US" dirty="0" smtClean="0">
                <a:solidFill>
                  <a:srgbClr val="0070C0"/>
                </a:solidFill>
              </a:rPr>
              <a:t>This ALL happens on the Server</a:t>
            </a:r>
            <a:endParaRPr lang="en-US" dirty="0">
              <a:solidFill>
                <a:srgbClr val="0070C0"/>
              </a:solidFill>
            </a:endParaRPr>
          </a:p>
        </p:txBody>
      </p:sp>
    </p:spTree>
    <p:extLst>
      <p:ext uri="{BB962C8B-B14F-4D97-AF65-F5344CB8AC3E}">
        <p14:creationId xmlns:p14="http://schemas.microsoft.com/office/powerpoint/2010/main" val="328209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 calcmode="lin" valueType="num">
                                      <p:cBhvr additive="base">
                                        <p:cTn id="7"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anim calcmode="lin" valueType="num">
                                      <p:cBhvr additive="base">
                                        <p:cTn id="11" dur="500" fill="hold"/>
                                        <p:tgtEl>
                                          <p:spTgt spid="10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4">
                                            <p:txEl>
                                              <p:pRg st="2" end="2"/>
                                            </p:txEl>
                                          </p:spTgt>
                                        </p:tgtEl>
                                        <p:attrNameLst>
                                          <p:attrName>style.visibility</p:attrName>
                                        </p:attrNameLst>
                                      </p:cBhvr>
                                      <p:to>
                                        <p:strVal val="visible"/>
                                      </p:to>
                                    </p:set>
                                    <p:anim calcmode="lin" valueType="num">
                                      <p:cBhvr additive="base">
                                        <p:cTn id="15" dur="500" fill="hold"/>
                                        <p:tgtEl>
                                          <p:spTgt spid="10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4">
                                            <p:txEl>
                                              <p:pRg st="3" end="3"/>
                                            </p:txEl>
                                          </p:spTgt>
                                        </p:tgtEl>
                                        <p:attrNameLst>
                                          <p:attrName>style.visibility</p:attrName>
                                        </p:attrNameLst>
                                      </p:cBhvr>
                                      <p:to>
                                        <p:strVal val="visible"/>
                                      </p:to>
                                    </p:set>
                                    <p:anim calcmode="lin" valueType="num">
                                      <p:cBhvr additive="base">
                                        <p:cTn id="19" dur="500" fill="hold"/>
                                        <p:tgtEl>
                                          <p:spTgt spid="10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4">
                                            <p:txEl>
                                              <p:pRg st="4" end="4"/>
                                            </p:txEl>
                                          </p:spTgt>
                                        </p:tgtEl>
                                        <p:attrNameLst>
                                          <p:attrName>style.visibility</p:attrName>
                                        </p:attrNameLst>
                                      </p:cBhvr>
                                      <p:to>
                                        <p:strVal val="visible"/>
                                      </p:to>
                                    </p:set>
                                    <p:anim calcmode="lin" valueType="num">
                                      <p:cBhvr additive="base">
                                        <p:cTn id="23" dur="500" fill="hold"/>
                                        <p:tgtEl>
                                          <p:spTgt spid="10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706" name="Straight Connector 12"/>
          <p:cNvCxnSpPr>
            <a:cxnSpLocks noChangeShapeType="1"/>
            <a:stCxn id="35" idx="2"/>
          </p:cNvCxnSpPr>
          <p:nvPr/>
        </p:nvCxnSpPr>
        <p:spPr bwMode="auto">
          <a:xfrm>
            <a:off x="2975901" y="1849681"/>
            <a:ext cx="22225" cy="4429125"/>
          </a:xfrm>
          <a:prstGeom prst="line">
            <a:avLst/>
          </a:prstGeom>
          <a:noFill/>
          <a:ln w="9525" algn="ctr">
            <a:solidFill>
              <a:schemeClr val="tx1"/>
            </a:solidFill>
            <a:prstDash val="dash"/>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07" name="Title 1"/>
          <p:cNvSpPr>
            <a:spLocks noGrp="1"/>
          </p:cNvSpPr>
          <p:nvPr>
            <p:ph type="title"/>
          </p:nvPr>
        </p:nvSpPr>
        <p:spPr>
          <a:xfrm>
            <a:off x="111211" y="274638"/>
            <a:ext cx="11751275" cy="1143000"/>
          </a:xfrm>
        </p:spPr>
        <p:txBody>
          <a:bodyPr>
            <a:noAutofit/>
          </a:bodyPr>
          <a:lstStyle/>
          <a:p>
            <a:r>
              <a:rPr lang="en-US" dirty="0"/>
              <a:t>The MVC Design Pattern - Sequence Diagram</a:t>
            </a:r>
          </a:p>
        </p:txBody>
      </p:sp>
      <p:sp>
        <p:nvSpPr>
          <p:cNvPr id="104" name="Content Placeholder 2"/>
          <p:cNvSpPr>
            <a:spLocks noGrp="1"/>
          </p:cNvSpPr>
          <p:nvPr>
            <p:ph idx="1"/>
          </p:nvPr>
        </p:nvSpPr>
        <p:spPr>
          <a:xfrm>
            <a:off x="7139682" y="1417638"/>
            <a:ext cx="3543300" cy="4312602"/>
          </a:xfrm>
        </p:spPr>
        <p:txBody>
          <a:bodyPr>
            <a:normAutofit/>
          </a:bodyPr>
          <a:lstStyle/>
          <a:p>
            <a:r>
              <a:rPr lang="en-US" sz="1400" b="0" dirty="0">
                <a:latin typeface="+mn-lt"/>
                <a:cs typeface="Arial" charset="0"/>
              </a:rPr>
              <a:t>The Controller class (which should be reusable across clients and sometimes from a framework) handles the browser events and delegates to your </a:t>
            </a:r>
            <a:r>
              <a:rPr lang="en-US" sz="1400" b="0" dirty="0" smtClean="0">
                <a:latin typeface="+mn-lt"/>
                <a:cs typeface="Arial" charset="0"/>
              </a:rPr>
              <a:t>Controller method.</a:t>
            </a:r>
            <a:endParaRPr lang="en-US" sz="1400" b="0" dirty="0">
              <a:latin typeface="+mn-lt"/>
              <a:cs typeface="Arial" charset="0"/>
            </a:endParaRPr>
          </a:p>
          <a:p>
            <a:r>
              <a:rPr lang="en-US" sz="1400" b="0" dirty="0">
                <a:latin typeface="+mn-lt"/>
                <a:cs typeface="Arial" charset="0"/>
              </a:rPr>
              <a:t>The </a:t>
            </a:r>
            <a:r>
              <a:rPr lang="en-US" sz="1400" b="0" dirty="0" smtClean="0">
                <a:latin typeface="+mn-lt"/>
                <a:cs typeface="Arial" charset="0"/>
              </a:rPr>
              <a:t>Controller method </a:t>
            </a:r>
            <a:r>
              <a:rPr lang="en-US" sz="1400" b="0" dirty="0">
                <a:latin typeface="+mn-lt"/>
                <a:cs typeface="Arial" charset="0"/>
              </a:rPr>
              <a:t>the appropriate Business Service, which returns the Domain Model to the </a:t>
            </a:r>
            <a:r>
              <a:rPr lang="en-US" sz="1400" b="0" dirty="0" smtClean="0">
                <a:latin typeface="+mn-lt"/>
                <a:cs typeface="Arial" charset="0"/>
              </a:rPr>
              <a:t>Controller.</a:t>
            </a:r>
            <a:endParaRPr lang="en-US" sz="1400" b="0" dirty="0">
              <a:latin typeface="+mn-lt"/>
              <a:cs typeface="Arial" charset="0"/>
            </a:endParaRPr>
          </a:p>
          <a:p>
            <a:r>
              <a:rPr lang="en-US" sz="1400" b="0" dirty="0">
                <a:latin typeface="+mn-lt"/>
                <a:cs typeface="Arial" charset="0"/>
              </a:rPr>
              <a:t>The </a:t>
            </a:r>
            <a:r>
              <a:rPr lang="en-US" sz="1400" b="0" dirty="0" smtClean="0">
                <a:latin typeface="+mn-lt"/>
                <a:cs typeface="Arial" charset="0"/>
              </a:rPr>
              <a:t>Controller copies </a:t>
            </a:r>
            <a:r>
              <a:rPr lang="en-US" sz="1400" b="0" dirty="0">
                <a:latin typeface="+mn-lt"/>
                <a:cs typeface="Arial" charset="0"/>
              </a:rPr>
              <a:t>(or has) an instance of the Domain Model </a:t>
            </a:r>
            <a:r>
              <a:rPr lang="en-US" sz="1400" b="0" dirty="0" smtClean="0">
                <a:latin typeface="+mn-lt"/>
                <a:cs typeface="Arial" charset="0"/>
              </a:rPr>
              <a:t>and </a:t>
            </a:r>
            <a:r>
              <a:rPr lang="en-US" sz="1400" b="0" dirty="0">
                <a:latin typeface="+mn-lt"/>
                <a:cs typeface="Arial" charset="0"/>
              </a:rPr>
              <a:t>then navigates to View where the View is bound to the data and rendered back to the Browser.</a:t>
            </a:r>
          </a:p>
          <a:p>
            <a:r>
              <a:rPr lang="en-US" sz="1400" b="0" dirty="0">
                <a:latin typeface="+mn-lt"/>
                <a:cs typeface="Arial" charset="0"/>
              </a:rPr>
              <a:t>Some MVC frameworks allow you to inject instances of your Model (both Presentation and Domain as well as the Service) into the Controller class.</a:t>
            </a:r>
          </a:p>
        </p:txBody>
      </p:sp>
      <p:sp>
        <p:nvSpPr>
          <p:cNvPr id="7270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fld id="{4C45685E-9010-4766-A665-807B11E34378}" type="slidenum">
              <a:rPr lang="en-US" sz="1000">
                <a:solidFill>
                  <a:srgbClr val="B2B2B2"/>
                </a:solidFill>
                <a:latin typeface="Arial Narrow" pitchFamily="34" charset="0"/>
              </a:rPr>
              <a:pPr eaLnBrk="1" hangingPunct="1"/>
              <a:t>39</a:t>
            </a:fld>
            <a:endParaRPr lang="en-US" sz="1000">
              <a:solidFill>
                <a:srgbClr val="B2B2B2"/>
              </a:solidFill>
              <a:latin typeface="Arial Narrow" pitchFamily="34" charset="0"/>
            </a:endParaRPr>
          </a:p>
        </p:txBody>
      </p:sp>
      <p:sp>
        <p:nvSpPr>
          <p:cNvPr id="35" name="TextBox 34"/>
          <p:cNvSpPr txBox="1"/>
          <p:nvPr/>
        </p:nvSpPr>
        <p:spPr>
          <a:xfrm>
            <a:off x="2332964" y="1303580"/>
            <a:ext cx="1284287" cy="5461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b="1" dirty="0">
                <a:solidFill>
                  <a:srgbClr val="C00000"/>
                </a:solidFill>
              </a:rPr>
              <a:t>C</a:t>
            </a:r>
            <a:r>
              <a:rPr lang="en-US" dirty="0"/>
              <a:t>ontroller</a:t>
            </a:r>
          </a:p>
        </p:txBody>
      </p:sp>
      <p:sp>
        <p:nvSpPr>
          <p:cNvPr id="36" name="TextBox 35"/>
          <p:cNvSpPr txBox="1"/>
          <p:nvPr/>
        </p:nvSpPr>
        <p:spPr>
          <a:xfrm>
            <a:off x="3999839" y="1303580"/>
            <a:ext cx="1284287" cy="5461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b="1" dirty="0">
                <a:solidFill>
                  <a:srgbClr val="C00000"/>
                </a:solidFill>
              </a:rPr>
              <a:t>M</a:t>
            </a:r>
            <a:r>
              <a:rPr lang="en-US" dirty="0"/>
              <a:t>odel</a:t>
            </a:r>
          </a:p>
          <a:p>
            <a:pPr algn="ctr">
              <a:defRPr/>
            </a:pPr>
            <a:r>
              <a:rPr lang="en-US" dirty="0"/>
              <a:t>(</a:t>
            </a:r>
            <a:r>
              <a:rPr lang="en-US" dirty="0">
                <a:solidFill>
                  <a:srgbClr val="728BC6"/>
                </a:solidFill>
              </a:rPr>
              <a:t>canonical</a:t>
            </a:r>
            <a:r>
              <a:rPr lang="en-US" dirty="0"/>
              <a:t>)</a:t>
            </a:r>
          </a:p>
        </p:txBody>
      </p:sp>
      <p:sp>
        <p:nvSpPr>
          <p:cNvPr id="37" name="TextBox 36"/>
          <p:cNvSpPr txBox="1"/>
          <p:nvPr/>
        </p:nvSpPr>
        <p:spPr>
          <a:xfrm>
            <a:off x="5676239" y="1303580"/>
            <a:ext cx="1284287" cy="54610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b="1" dirty="0">
                <a:solidFill>
                  <a:srgbClr val="C00000"/>
                </a:solidFill>
              </a:rPr>
              <a:t>V</a:t>
            </a:r>
            <a:r>
              <a:rPr lang="en-US" dirty="0"/>
              <a:t>iew</a:t>
            </a:r>
          </a:p>
        </p:txBody>
      </p:sp>
      <p:sp>
        <p:nvSpPr>
          <p:cNvPr id="72713" name="Rectangle 38"/>
          <p:cNvSpPr>
            <a:spLocks noChangeArrowheads="1"/>
          </p:cNvSpPr>
          <p:nvPr/>
        </p:nvSpPr>
        <p:spPr bwMode="auto">
          <a:xfrm>
            <a:off x="4495138" y="2360856"/>
            <a:ext cx="304800" cy="904875"/>
          </a:xfrm>
          <a:prstGeom prst="rect">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sp>
        <p:nvSpPr>
          <p:cNvPr id="72714" name="TextBox 39"/>
          <p:cNvSpPr txBox="1">
            <a:spLocks noChangeArrowheads="1"/>
          </p:cNvSpPr>
          <p:nvPr/>
        </p:nvSpPr>
        <p:spPr bwMode="auto">
          <a:xfrm>
            <a:off x="1786863" y="2125906"/>
            <a:ext cx="112236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requestHandler</a:t>
            </a:r>
          </a:p>
        </p:txBody>
      </p:sp>
      <p:cxnSp>
        <p:nvCxnSpPr>
          <p:cNvPr id="72715" name="Straight Arrow Connector 6"/>
          <p:cNvCxnSpPr>
            <a:cxnSpLocks noChangeShapeType="1"/>
          </p:cNvCxnSpPr>
          <p:nvPr/>
        </p:nvCxnSpPr>
        <p:spPr bwMode="auto">
          <a:xfrm>
            <a:off x="1883701" y="2421180"/>
            <a:ext cx="962025" cy="0"/>
          </a:xfrm>
          <a:prstGeom prst="straightConnector1">
            <a:avLst/>
          </a:prstGeom>
          <a:noFill/>
          <a:ln w="1587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16" name="TextBox 44"/>
          <p:cNvSpPr txBox="1">
            <a:spLocks noChangeArrowheads="1"/>
          </p:cNvSpPr>
          <p:nvPr/>
        </p:nvSpPr>
        <p:spPr bwMode="auto">
          <a:xfrm>
            <a:off x="3310863" y="2297355"/>
            <a:ext cx="1041400"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invokeService</a:t>
            </a:r>
          </a:p>
        </p:txBody>
      </p:sp>
      <p:cxnSp>
        <p:nvCxnSpPr>
          <p:cNvPr id="72717" name="Straight Arrow Connector 45"/>
          <p:cNvCxnSpPr>
            <a:cxnSpLocks noChangeShapeType="1"/>
          </p:cNvCxnSpPr>
          <p:nvPr/>
        </p:nvCxnSpPr>
        <p:spPr bwMode="auto">
          <a:xfrm>
            <a:off x="3150526" y="2573580"/>
            <a:ext cx="1344613" cy="0"/>
          </a:xfrm>
          <a:prstGeom prst="straightConnector1">
            <a:avLst/>
          </a:prstGeom>
          <a:noFill/>
          <a:ln w="1587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18" name="Rectangle 1"/>
          <p:cNvSpPr>
            <a:spLocks noChangeArrowheads="1"/>
          </p:cNvSpPr>
          <p:nvPr/>
        </p:nvSpPr>
        <p:spPr bwMode="auto">
          <a:xfrm>
            <a:off x="2834613" y="2125906"/>
            <a:ext cx="304800" cy="3895725"/>
          </a:xfrm>
          <a:prstGeom prst="rect">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cxnSp>
        <p:nvCxnSpPr>
          <p:cNvPr id="72719" name="Straight Connector 48"/>
          <p:cNvCxnSpPr>
            <a:cxnSpLocks noChangeShapeType="1"/>
          </p:cNvCxnSpPr>
          <p:nvPr/>
        </p:nvCxnSpPr>
        <p:spPr bwMode="auto">
          <a:xfrm>
            <a:off x="4647538" y="1849681"/>
            <a:ext cx="23812" cy="4429125"/>
          </a:xfrm>
          <a:prstGeom prst="line">
            <a:avLst/>
          </a:prstGeom>
          <a:noFill/>
          <a:ln w="9525" algn="ctr">
            <a:solidFill>
              <a:schemeClr val="tx1"/>
            </a:solidFill>
            <a:prstDash val="dash"/>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2720" name="Straight Connector 49"/>
          <p:cNvCxnSpPr>
            <a:cxnSpLocks noChangeShapeType="1"/>
          </p:cNvCxnSpPr>
          <p:nvPr/>
        </p:nvCxnSpPr>
        <p:spPr bwMode="auto">
          <a:xfrm>
            <a:off x="6319176" y="1859206"/>
            <a:ext cx="22225" cy="4429125"/>
          </a:xfrm>
          <a:prstGeom prst="line">
            <a:avLst/>
          </a:prstGeom>
          <a:noFill/>
          <a:ln w="9525" algn="ctr">
            <a:solidFill>
              <a:schemeClr val="tx1"/>
            </a:solidFill>
            <a:prstDash val="dash"/>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21" name="Rectangle 50"/>
          <p:cNvSpPr>
            <a:spLocks noChangeArrowheads="1"/>
          </p:cNvSpPr>
          <p:nvPr/>
        </p:nvSpPr>
        <p:spPr bwMode="auto">
          <a:xfrm>
            <a:off x="6177888" y="3707056"/>
            <a:ext cx="304800" cy="2085975"/>
          </a:xfrm>
          <a:prstGeom prst="rect">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sp>
        <p:nvSpPr>
          <p:cNvPr id="72722" name="TextBox 55"/>
          <p:cNvSpPr txBox="1">
            <a:spLocks noChangeArrowheads="1"/>
          </p:cNvSpPr>
          <p:nvPr/>
        </p:nvSpPr>
        <p:spPr bwMode="auto">
          <a:xfrm>
            <a:off x="3387064" y="3583230"/>
            <a:ext cx="99218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navigateView</a:t>
            </a:r>
          </a:p>
        </p:txBody>
      </p:sp>
      <p:cxnSp>
        <p:nvCxnSpPr>
          <p:cNvPr id="72723" name="Straight Arrow Connector 56"/>
          <p:cNvCxnSpPr>
            <a:cxnSpLocks noChangeShapeType="1"/>
          </p:cNvCxnSpPr>
          <p:nvPr/>
        </p:nvCxnSpPr>
        <p:spPr bwMode="auto">
          <a:xfrm>
            <a:off x="3161639" y="3830881"/>
            <a:ext cx="3017837" cy="9525"/>
          </a:xfrm>
          <a:prstGeom prst="straightConnector1">
            <a:avLst/>
          </a:prstGeom>
          <a:noFill/>
          <a:ln w="1587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24" name="Rectangle 57"/>
          <p:cNvSpPr>
            <a:spLocks noChangeArrowheads="1"/>
          </p:cNvSpPr>
          <p:nvPr/>
        </p:nvSpPr>
        <p:spPr bwMode="auto">
          <a:xfrm>
            <a:off x="4518950" y="4311894"/>
            <a:ext cx="304800" cy="904875"/>
          </a:xfrm>
          <a:prstGeom prst="rect">
            <a:avLst/>
          </a:prstGeom>
          <a:noFill/>
          <a:ln w="9525" algn="ctr">
            <a:solidFill>
              <a:schemeClr val="tx1"/>
            </a:solidFill>
            <a:round/>
            <a:headEnd/>
            <a:tailEnd/>
          </a:ln>
          <a:effectLst>
            <a:outerShdw dist="12700" dir="5400000" algn="ctr" rotWithShape="0">
              <a:schemeClr val="tx1">
                <a:alpha val="50000"/>
              </a:schemeClr>
            </a:outerShdw>
          </a:effectLst>
          <a:extLst>
            <a:ext uri="{909E8E84-426E-40dd-AFC4-6F175D3DCCD1}">
              <a14:hiddenFill xmlns="" xmlns:a14="http://schemas.microsoft.com/office/drawing/2010/main">
                <a:solidFill>
                  <a:srgbClr val="FFFFFF"/>
                </a:solidFill>
              </a14:hiddenFill>
            </a:ext>
          </a:extLst>
        </p:spPr>
        <p:txBody>
          <a:bodyPr/>
          <a:lstStyle/>
          <a:p>
            <a:pPr>
              <a:lnSpc>
                <a:spcPct val="80000"/>
              </a:lnSpc>
              <a:buClr>
                <a:srgbClr val="FF9900"/>
              </a:buClr>
              <a:buFont typeface="Arial" charset="0"/>
              <a:buChar char="•"/>
            </a:pPr>
            <a:endParaRPr lang="en-US"/>
          </a:p>
        </p:txBody>
      </p:sp>
      <p:cxnSp>
        <p:nvCxnSpPr>
          <p:cNvPr id="72725" name="Straight Arrow Connector 58"/>
          <p:cNvCxnSpPr>
            <a:cxnSpLocks noChangeShapeType="1"/>
          </p:cNvCxnSpPr>
          <p:nvPr/>
        </p:nvCxnSpPr>
        <p:spPr bwMode="auto">
          <a:xfrm>
            <a:off x="4834863" y="4411905"/>
            <a:ext cx="1344612" cy="0"/>
          </a:xfrm>
          <a:prstGeom prst="straightConnector1">
            <a:avLst/>
          </a:prstGeom>
          <a:noFill/>
          <a:ln w="15875" algn="ctr">
            <a:solidFill>
              <a:schemeClr val="tx1"/>
            </a:solidFill>
            <a:round/>
            <a:headEnd type="arrow" w="med" len="me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2726" name="Straight Arrow Connector 60"/>
          <p:cNvCxnSpPr>
            <a:cxnSpLocks noChangeShapeType="1"/>
          </p:cNvCxnSpPr>
          <p:nvPr/>
        </p:nvCxnSpPr>
        <p:spPr bwMode="auto">
          <a:xfrm>
            <a:off x="4834863" y="5088180"/>
            <a:ext cx="1344612" cy="0"/>
          </a:xfrm>
          <a:prstGeom prst="straightConnector1">
            <a:avLst/>
          </a:prstGeom>
          <a:noFill/>
          <a:ln w="15875" algn="ctr">
            <a:solidFill>
              <a:schemeClr val="tx1"/>
            </a:solidFill>
            <a:round/>
            <a:headEnd/>
            <a:tailEnd type="arrow" w="med" len="me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27" name="TextBox 61"/>
          <p:cNvSpPr txBox="1">
            <a:spLocks noChangeArrowheads="1"/>
          </p:cNvSpPr>
          <p:nvPr/>
        </p:nvSpPr>
        <p:spPr bwMode="auto">
          <a:xfrm>
            <a:off x="5011075" y="4165843"/>
            <a:ext cx="9017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a:solidFill>
                  <a:schemeClr val="tx1"/>
                </a:solidFill>
              </a:rPr>
              <a:t>getProperty</a:t>
            </a:r>
          </a:p>
        </p:txBody>
      </p:sp>
      <p:cxnSp>
        <p:nvCxnSpPr>
          <p:cNvPr id="72728" name="Straight Arrow Connector 62"/>
          <p:cNvCxnSpPr>
            <a:cxnSpLocks noChangeShapeType="1"/>
          </p:cNvCxnSpPr>
          <p:nvPr/>
        </p:nvCxnSpPr>
        <p:spPr bwMode="auto">
          <a:xfrm>
            <a:off x="3161639" y="5640631"/>
            <a:ext cx="3017837" cy="9525"/>
          </a:xfrm>
          <a:prstGeom prst="straightConnector1">
            <a:avLst/>
          </a:prstGeom>
          <a:noFill/>
          <a:ln w="15875" algn="ctr">
            <a:solidFill>
              <a:schemeClr val="tx1"/>
            </a:solidFill>
            <a:round/>
            <a:headEnd type="arrow" w="med" len="me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2729" name="Straight Arrow Connector 64"/>
          <p:cNvCxnSpPr>
            <a:cxnSpLocks noChangeShapeType="1"/>
          </p:cNvCxnSpPr>
          <p:nvPr/>
        </p:nvCxnSpPr>
        <p:spPr bwMode="auto">
          <a:xfrm>
            <a:off x="3150526" y="3173655"/>
            <a:ext cx="1344613" cy="0"/>
          </a:xfrm>
          <a:prstGeom prst="straightConnector1">
            <a:avLst/>
          </a:prstGeom>
          <a:noFill/>
          <a:ln w="15875" algn="ctr">
            <a:solidFill>
              <a:schemeClr val="tx1"/>
            </a:solidFill>
            <a:round/>
            <a:headEnd type="arrow" w="med" len="me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cxnSp>
        <p:nvCxnSpPr>
          <p:cNvPr id="72730" name="Straight Arrow Connector 65"/>
          <p:cNvCxnSpPr>
            <a:cxnSpLocks noChangeShapeType="1"/>
          </p:cNvCxnSpPr>
          <p:nvPr/>
        </p:nvCxnSpPr>
        <p:spPr bwMode="auto">
          <a:xfrm>
            <a:off x="1883701" y="5878755"/>
            <a:ext cx="962025" cy="0"/>
          </a:xfrm>
          <a:prstGeom prst="straightConnector1">
            <a:avLst/>
          </a:prstGeom>
          <a:noFill/>
          <a:ln w="15875" algn="ctr">
            <a:solidFill>
              <a:schemeClr val="tx1"/>
            </a:solidFill>
            <a:round/>
            <a:headEnd type="arrow" w="med" len="med"/>
            <a:tailEnd/>
          </a:ln>
          <a:effectLst>
            <a:outerShdw dist="12700" dir="5400000" algn="ctr" rotWithShape="0">
              <a:schemeClr val="tx1">
                <a:alpha val="50000"/>
              </a:schemeClr>
            </a:outerShdw>
          </a:effectLst>
          <a:extLst>
            <a:ext uri="{909E8E84-426E-40dd-AFC4-6F175D3DCCD1}">
              <a14:hiddenFill xmlns="" xmlns:a14="http://schemas.microsoft.com/office/drawing/2010/main">
                <a:noFill/>
              </a14:hiddenFill>
            </a:ext>
          </a:extLst>
        </p:spPr>
      </p:cxnSp>
      <p:sp>
        <p:nvSpPr>
          <p:cNvPr id="72731" name="TextBox 44"/>
          <p:cNvSpPr txBox="1">
            <a:spLocks noChangeArrowheads="1"/>
          </p:cNvSpPr>
          <p:nvPr/>
        </p:nvSpPr>
        <p:spPr bwMode="auto">
          <a:xfrm>
            <a:off x="4763426" y="2113206"/>
            <a:ext cx="111280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dirty="0">
                <a:solidFill>
                  <a:srgbClr val="728BC6"/>
                </a:solidFill>
              </a:rPr>
              <a:t>Services Model</a:t>
            </a:r>
          </a:p>
        </p:txBody>
      </p:sp>
      <p:sp>
        <p:nvSpPr>
          <p:cNvPr id="72732" name="TextBox 44"/>
          <p:cNvSpPr txBox="1">
            <a:spLocks noChangeArrowheads="1"/>
          </p:cNvSpPr>
          <p:nvPr/>
        </p:nvSpPr>
        <p:spPr bwMode="auto">
          <a:xfrm>
            <a:off x="4749139" y="3949943"/>
            <a:ext cx="86677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dirty="0">
                <a:solidFill>
                  <a:srgbClr val="728BC6"/>
                </a:solidFill>
              </a:rPr>
              <a:t>Data Model</a:t>
            </a:r>
          </a:p>
        </p:txBody>
      </p:sp>
      <p:sp>
        <p:nvSpPr>
          <p:cNvPr id="29" name="TextBox 123"/>
          <p:cNvSpPr txBox="1">
            <a:spLocks noChangeArrowheads="1"/>
          </p:cNvSpPr>
          <p:nvPr/>
        </p:nvSpPr>
        <p:spPr bwMode="auto">
          <a:xfrm>
            <a:off x="10776701" y="1844209"/>
            <a:ext cx="122822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eaLnBrk="1" hangingPunct="1"/>
            <a:r>
              <a:rPr lang="en-US" sz="1000" b="1" dirty="0" smtClean="0">
                <a:solidFill>
                  <a:srgbClr val="0070C0"/>
                </a:solidFill>
              </a:rPr>
              <a:t>Dispatch Servlet!</a:t>
            </a:r>
            <a:endParaRPr lang="en-US" sz="1000" b="1" dirty="0">
              <a:solidFill>
                <a:schemeClr val="tx1"/>
              </a:solidFill>
            </a:endParaRPr>
          </a:p>
        </p:txBody>
      </p:sp>
      <p:sp>
        <p:nvSpPr>
          <p:cNvPr id="2" name="Cloud 1"/>
          <p:cNvSpPr/>
          <p:nvPr/>
        </p:nvSpPr>
        <p:spPr>
          <a:xfrm>
            <a:off x="961155" y="2125906"/>
            <a:ext cx="825708" cy="658811"/>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58957" y="2421180"/>
            <a:ext cx="84994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11211" y="2117198"/>
            <a:ext cx="751360" cy="307777"/>
          </a:xfrm>
          <a:prstGeom prst="rect">
            <a:avLst/>
          </a:prstGeom>
          <a:noFill/>
        </p:spPr>
        <p:txBody>
          <a:bodyPr wrap="none" rtlCol="0">
            <a:spAutoFit/>
          </a:bodyPr>
          <a:lstStyle/>
          <a:p>
            <a:r>
              <a:rPr lang="en-US" sz="1400" b="1" dirty="0" smtClean="0"/>
              <a:t>request</a:t>
            </a:r>
            <a:endParaRPr lang="en-US" sz="1400" b="1" dirty="0"/>
          </a:p>
        </p:txBody>
      </p:sp>
      <p:sp>
        <p:nvSpPr>
          <p:cNvPr id="34" name="TextBox 123"/>
          <p:cNvSpPr txBox="1">
            <a:spLocks noChangeArrowheads="1"/>
          </p:cNvSpPr>
          <p:nvPr/>
        </p:nvSpPr>
        <p:spPr bwMode="auto">
          <a:xfrm>
            <a:off x="1026719" y="2224920"/>
            <a:ext cx="76014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bg1"/>
                </a:solidFill>
                <a:latin typeface="Arial" charset="0"/>
                <a:cs typeface="Arial" charset="0"/>
              </a:defRPr>
            </a:lvl1pPr>
            <a:lvl2pPr marL="742950" indent="-285750" eaLnBrk="0" hangingPunct="0">
              <a:defRPr sz="1600">
                <a:solidFill>
                  <a:schemeClr val="bg1"/>
                </a:solidFill>
                <a:latin typeface="Arial" charset="0"/>
                <a:cs typeface="Arial" charset="0"/>
              </a:defRPr>
            </a:lvl2pPr>
            <a:lvl3pPr marL="1143000" indent="-228600" eaLnBrk="0" hangingPunct="0">
              <a:defRPr sz="1600">
                <a:solidFill>
                  <a:schemeClr val="bg1"/>
                </a:solidFill>
                <a:latin typeface="Arial" charset="0"/>
                <a:cs typeface="Arial" charset="0"/>
              </a:defRPr>
            </a:lvl3pPr>
            <a:lvl4pPr marL="1600200" indent="-228600" eaLnBrk="0" hangingPunct="0">
              <a:defRPr sz="1600">
                <a:solidFill>
                  <a:schemeClr val="bg1"/>
                </a:solidFill>
                <a:latin typeface="Arial" charset="0"/>
                <a:cs typeface="Arial" charset="0"/>
              </a:defRPr>
            </a:lvl4pPr>
            <a:lvl5pPr marL="2057400" indent="-228600" eaLnBrk="0" hangingPunct="0">
              <a:defRPr sz="1600">
                <a:solidFill>
                  <a:schemeClr val="bg1"/>
                </a:solidFill>
                <a:latin typeface="Arial" charset="0"/>
                <a:cs typeface="Arial" charset="0"/>
              </a:defRPr>
            </a:lvl5pPr>
            <a:lvl6pPr marL="2514600" indent="-228600" eaLnBrk="0" fontAlgn="base" hangingPunct="0">
              <a:spcBef>
                <a:spcPct val="0"/>
              </a:spcBef>
              <a:spcAft>
                <a:spcPct val="0"/>
              </a:spcAft>
              <a:defRPr sz="1600">
                <a:solidFill>
                  <a:schemeClr val="bg1"/>
                </a:solidFill>
                <a:latin typeface="Arial" charset="0"/>
                <a:cs typeface="Arial" charset="0"/>
              </a:defRPr>
            </a:lvl6pPr>
            <a:lvl7pPr marL="2971800" indent="-228600" eaLnBrk="0" fontAlgn="base" hangingPunct="0">
              <a:spcBef>
                <a:spcPct val="0"/>
              </a:spcBef>
              <a:spcAft>
                <a:spcPct val="0"/>
              </a:spcAft>
              <a:defRPr sz="1600">
                <a:solidFill>
                  <a:schemeClr val="bg1"/>
                </a:solidFill>
                <a:latin typeface="Arial" charset="0"/>
                <a:cs typeface="Arial" charset="0"/>
              </a:defRPr>
            </a:lvl7pPr>
            <a:lvl8pPr marL="3429000" indent="-228600" eaLnBrk="0" fontAlgn="base" hangingPunct="0">
              <a:spcBef>
                <a:spcPct val="0"/>
              </a:spcBef>
              <a:spcAft>
                <a:spcPct val="0"/>
              </a:spcAft>
              <a:defRPr sz="1600">
                <a:solidFill>
                  <a:schemeClr val="bg1"/>
                </a:solidFill>
                <a:latin typeface="Arial" charset="0"/>
                <a:cs typeface="Arial" charset="0"/>
              </a:defRPr>
            </a:lvl8pPr>
            <a:lvl9pPr marL="3886200" indent="-228600" eaLnBrk="0" fontAlgn="base" hangingPunct="0">
              <a:spcBef>
                <a:spcPct val="0"/>
              </a:spcBef>
              <a:spcAft>
                <a:spcPct val="0"/>
              </a:spcAft>
              <a:defRPr sz="1600">
                <a:solidFill>
                  <a:schemeClr val="bg1"/>
                </a:solidFill>
                <a:latin typeface="Arial" charset="0"/>
                <a:cs typeface="Arial" charset="0"/>
              </a:defRPr>
            </a:lvl9pPr>
          </a:lstStyle>
          <a:p>
            <a:pPr algn="ctr" eaLnBrk="1" hangingPunct="1"/>
            <a:r>
              <a:rPr lang="en-US" sz="1000" b="1" dirty="0" smtClean="0">
                <a:solidFill>
                  <a:srgbClr val="0070C0"/>
                </a:solidFill>
              </a:rPr>
              <a:t>Dispatch </a:t>
            </a:r>
          </a:p>
          <a:p>
            <a:pPr algn="ctr" eaLnBrk="1" hangingPunct="1"/>
            <a:r>
              <a:rPr lang="en-US" sz="1000" b="1" dirty="0" smtClean="0">
                <a:solidFill>
                  <a:srgbClr val="0070C0"/>
                </a:solidFill>
              </a:rPr>
              <a:t>Servlet</a:t>
            </a:r>
            <a:endParaRPr lang="en-US" sz="1000" b="1" dirty="0">
              <a:solidFill>
                <a:schemeClr val="tx1"/>
              </a:solidFill>
            </a:endParaRPr>
          </a:p>
        </p:txBody>
      </p:sp>
      <p:sp>
        <p:nvSpPr>
          <p:cNvPr id="38" name="TextBox 37"/>
          <p:cNvSpPr txBox="1"/>
          <p:nvPr/>
        </p:nvSpPr>
        <p:spPr>
          <a:xfrm>
            <a:off x="547053" y="3702407"/>
            <a:ext cx="1336648" cy="923330"/>
          </a:xfrm>
          <a:prstGeom prst="rect">
            <a:avLst/>
          </a:prstGeom>
          <a:noFill/>
        </p:spPr>
        <p:txBody>
          <a:bodyPr wrap="square" rtlCol="0">
            <a:spAutoFit/>
          </a:bodyPr>
          <a:lstStyle/>
          <a:p>
            <a:pPr algn="ctr"/>
            <a:r>
              <a:rPr lang="en-US" dirty="0" smtClean="0">
                <a:solidFill>
                  <a:srgbClr val="0070C0"/>
                </a:solidFill>
              </a:rPr>
              <a:t>This ALL happens on the Server</a:t>
            </a:r>
            <a:endParaRPr lang="en-US" dirty="0">
              <a:solidFill>
                <a:srgbClr val="0070C0"/>
              </a:solidFill>
            </a:endParaRPr>
          </a:p>
        </p:txBody>
      </p:sp>
    </p:spTree>
    <p:extLst>
      <p:ext uri="{BB962C8B-B14F-4D97-AF65-F5344CB8AC3E}">
        <p14:creationId xmlns:p14="http://schemas.microsoft.com/office/powerpoint/2010/main" val="324695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 calcmode="lin" valueType="num">
                                      <p:cBhvr additive="base">
                                        <p:cTn id="7"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anim calcmode="lin" valueType="num">
                                      <p:cBhvr additive="base">
                                        <p:cTn id="11" dur="500" fill="hold"/>
                                        <p:tgtEl>
                                          <p:spTgt spid="10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4">
                                            <p:txEl>
                                              <p:pRg st="2" end="2"/>
                                            </p:txEl>
                                          </p:spTgt>
                                        </p:tgtEl>
                                        <p:attrNameLst>
                                          <p:attrName>style.visibility</p:attrName>
                                        </p:attrNameLst>
                                      </p:cBhvr>
                                      <p:to>
                                        <p:strVal val="visible"/>
                                      </p:to>
                                    </p:set>
                                    <p:anim calcmode="lin" valueType="num">
                                      <p:cBhvr additive="base">
                                        <p:cTn id="15" dur="500" fill="hold"/>
                                        <p:tgtEl>
                                          <p:spTgt spid="10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4">
                                            <p:txEl>
                                              <p:pRg st="3" end="3"/>
                                            </p:txEl>
                                          </p:spTgt>
                                        </p:tgtEl>
                                        <p:attrNameLst>
                                          <p:attrName>style.visibility</p:attrName>
                                        </p:attrNameLst>
                                      </p:cBhvr>
                                      <p:to>
                                        <p:strVal val="visible"/>
                                      </p:to>
                                    </p:set>
                                    <p:anim calcmode="lin" valueType="num">
                                      <p:cBhvr additive="base">
                                        <p:cTn id="19" dur="500" fill="hold"/>
                                        <p:tgtEl>
                                          <p:spTgt spid="10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32359"/>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smtClean="0">
                <a:solidFill>
                  <a:schemeClr val="tx1">
                    <a:lumMod val="75000"/>
                    <a:lumOff val="25000"/>
                  </a:schemeClr>
                </a:solidFill>
              </a:rPr>
              <a:t>Project Overview</a:t>
            </a:r>
            <a:endParaRPr lang="en-US" altLang="en-US" sz="4900" dirty="0">
              <a:solidFill>
                <a:schemeClr val="tx1">
                  <a:lumMod val="75000"/>
                  <a:lumOff val="25000"/>
                </a:schemeClr>
              </a:solidFill>
            </a:endParaRPr>
          </a:p>
        </p:txBody>
      </p:sp>
      <p:sp>
        <p:nvSpPr>
          <p:cNvPr id="348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611E34E-8C92-654A-A5FE-49A093E8AD29}" type="slidenum">
              <a:rPr lang="en-US" altLang="en-US" sz="1000">
                <a:latin typeface="Arial" charset="0"/>
              </a:rPr>
              <a:pPr/>
              <a:t>4</a:t>
            </a:fld>
            <a:endParaRPr lang="en-US" altLang="en-US" sz="1000">
              <a:latin typeface="Arial" charset="0"/>
            </a:endParaRPr>
          </a:p>
        </p:txBody>
      </p:sp>
      <p:sp>
        <p:nvSpPr>
          <p:cNvPr id="31747" name="Rectangle 1"/>
          <p:cNvSpPr>
            <a:spLocks noChangeArrowheads="1"/>
          </p:cNvSpPr>
          <p:nvPr/>
        </p:nvSpPr>
        <p:spPr bwMode="auto">
          <a:xfrm>
            <a:off x="644435" y="881504"/>
            <a:ext cx="1093796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285750" lvl="1" indent="0">
              <a:defRPr/>
            </a:pPr>
            <a:r>
              <a:rPr lang="en-US" altLang="en-US" dirty="0" smtClean="0">
                <a:latin typeface="+mn-lt"/>
                <a:ea typeface="Corbel" charset="0"/>
                <a:cs typeface="Corbel" charset="0"/>
              </a:rPr>
              <a:t>In </a:t>
            </a:r>
            <a:r>
              <a:rPr lang="en-US" altLang="en-US" dirty="0">
                <a:latin typeface="+mn-lt"/>
                <a:ea typeface="Corbel" charset="0"/>
                <a:cs typeface="Corbel" charset="0"/>
              </a:rPr>
              <a:t>this class you will design and build a complete enterprise class N-Layer application using Enterprise Java technologies, that meets a certain set of functional and technical requirements, and </a:t>
            </a:r>
            <a:r>
              <a:rPr lang="en-US" altLang="en-US" dirty="0" smtClean="0">
                <a:latin typeface="+mn-lt"/>
                <a:ea typeface="Corbel" charset="0"/>
                <a:cs typeface="Corbel" charset="0"/>
              </a:rPr>
              <a:t>as shown </a:t>
            </a:r>
            <a:r>
              <a:rPr lang="en-US" altLang="en-US" dirty="0">
                <a:latin typeface="+mn-lt"/>
                <a:ea typeface="Corbel" charset="0"/>
                <a:cs typeface="Corbel" charset="0"/>
              </a:rPr>
              <a:t>in the </a:t>
            </a:r>
            <a:r>
              <a:rPr lang="en-US" altLang="en-US" dirty="0" smtClean="0">
                <a:latin typeface="+mn-lt"/>
                <a:ea typeface="Corbel" charset="0"/>
                <a:cs typeface="Corbel" charset="0"/>
              </a:rPr>
              <a:t>figure below. </a:t>
            </a:r>
          </a:p>
          <a:p>
            <a:pPr marL="0" indent="0">
              <a:defRPr/>
            </a:pPr>
            <a:endParaRPr lang="en-US" altLang="en-US" dirty="0">
              <a:latin typeface="+mn-lt"/>
              <a:ea typeface="Corbel" charset="0"/>
              <a:cs typeface="Corbel" charset="0"/>
            </a:endParaRPr>
          </a:p>
        </p:txBody>
      </p:sp>
      <p:sp>
        <p:nvSpPr>
          <p:cNvPr id="5" name="Rectangle 1"/>
          <p:cNvSpPr>
            <a:spLocks noChangeArrowheads="1"/>
          </p:cNvSpPr>
          <p:nvPr/>
        </p:nvSpPr>
        <p:spPr bwMode="auto">
          <a:xfrm>
            <a:off x="1" y="5544318"/>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62865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b="1" dirty="0">
                <a:solidFill>
                  <a:srgbClr val="C00000"/>
                </a:solidFill>
                <a:latin typeface="Corbel" charset="0"/>
                <a:ea typeface="Corbel" charset="0"/>
                <a:cs typeface="Corbel" charset="0"/>
              </a:rPr>
              <a:t>The Class Project has </a:t>
            </a:r>
            <a:r>
              <a:rPr lang="en-US" altLang="en-US" b="1" dirty="0" smtClean="0">
                <a:solidFill>
                  <a:srgbClr val="C00000"/>
                </a:solidFill>
                <a:latin typeface="Corbel" charset="0"/>
                <a:ea typeface="Corbel" charset="0"/>
                <a:cs typeface="Corbel" charset="0"/>
              </a:rPr>
              <a:t>changed</a:t>
            </a:r>
            <a:r>
              <a:rPr lang="en-US" altLang="en-US" b="1" dirty="0">
                <a:solidFill>
                  <a:srgbClr val="C00000"/>
                </a:solidFill>
                <a:latin typeface="Corbel" charset="0"/>
                <a:ea typeface="Corbel" charset="0"/>
                <a:cs typeface="Corbel" charset="0"/>
              </a:rPr>
              <a:t>!</a:t>
            </a:r>
          </a:p>
        </p:txBody>
      </p:sp>
      <p:pic>
        <p:nvPicPr>
          <p:cNvPr id="2" name="Picture 1"/>
          <p:cNvPicPr>
            <a:picLocks noChangeAspect="1"/>
          </p:cNvPicPr>
          <p:nvPr/>
        </p:nvPicPr>
        <p:blipFill>
          <a:blip r:embed="rId3"/>
          <a:stretch>
            <a:fillRect/>
          </a:stretch>
        </p:blipFill>
        <p:spPr>
          <a:xfrm>
            <a:off x="1772194" y="2015438"/>
            <a:ext cx="7737566" cy="3528880"/>
          </a:xfrm>
          <a:prstGeom prst="rect">
            <a:avLst/>
          </a:prstGeom>
        </p:spPr>
      </p:pic>
    </p:spTree>
    <p:extLst>
      <p:ext uri="{BB962C8B-B14F-4D97-AF65-F5344CB8AC3E}">
        <p14:creationId xmlns:p14="http://schemas.microsoft.com/office/powerpoint/2010/main" val="3754907366"/>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rPr>
              <a:t>What is </a:t>
            </a:r>
            <a:r>
              <a:rPr lang="en-US" altLang="en-US" dirty="0" err="1" smtClean="0">
                <a:solidFill>
                  <a:schemeClr val="tx1">
                    <a:lumMod val="75000"/>
                    <a:lumOff val="25000"/>
                  </a:schemeClr>
                </a:solidFill>
              </a:rPr>
              <a:t>JavaServer</a:t>
            </a:r>
            <a:r>
              <a:rPr lang="en-US" altLang="en-US" dirty="0" smtClean="0">
                <a:solidFill>
                  <a:schemeClr val="tx1">
                    <a:lumMod val="75000"/>
                    <a:lumOff val="25000"/>
                  </a:schemeClr>
                </a:solidFill>
              </a:rPr>
              <a:t> Faces?</a:t>
            </a:r>
            <a:endParaRPr lang="en-US" altLang="en-US" dirty="0">
              <a:solidFill>
                <a:schemeClr val="tx1">
                  <a:lumMod val="75000"/>
                  <a:lumOff val="25000"/>
                </a:schemeClr>
              </a:solidFill>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8CA2817-4057-2448-B82A-C4C088A90671}" type="slidenum">
              <a:rPr lang="en-US" altLang="en-US" sz="1000">
                <a:latin typeface="Arial" charset="0"/>
              </a:rPr>
              <a:pPr/>
              <a:t>40</a:t>
            </a:fld>
            <a:endParaRPr lang="en-US" altLang="en-US" sz="1000">
              <a:latin typeface="Arial" charset="0"/>
            </a:endParaRPr>
          </a:p>
        </p:txBody>
      </p:sp>
      <p:sp>
        <p:nvSpPr>
          <p:cNvPr id="32771" name="Rectangle 1"/>
          <p:cNvSpPr>
            <a:spLocks noChangeArrowheads="1"/>
          </p:cNvSpPr>
          <p:nvPr/>
        </p:nvSpPr>
        <p:spPr bwMode="auto">
          <a:xfrm>
            <a:off x="835378" y="1088425"/>
            <a:ext cx="1099244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Font typeface="Arial" panose="020B0604020202020204" pitchFamily="34" charset="0"/>
              <a:buChar char="•"/>
            </a:pPr>
            <a:r>
              <a:rPr lang="en-US" altLang="en-US" sz="2800" dirty="0" err="1" smtClean="0">
                <a:latin typeface="+mn-lt"/>
                <a:ea typeface="Corbel" charset="0"/>
                <a:cs typeface="Corbel" charset="0"/>
              </a:rPr>
              <a:t>JavaServer</a:t>
            </a:r>
            <a:r>
              <a:rPr lang="en-US" altLang="en-US" sz="2800" dirty="0" smtClean="0">
                <a:latin typeface="+mn-lt"/>
                <a:ea typeface="Corbel" charset="0"/>
                <a:cs typeface="Corbel" charset="0"/>
              </a:rPr>
              <a:t> Faces (a.k.a. JSF) is the MVC Framework that is part of the Enterprise Java Standard. </a:t>
            </a:r>
          </a:p>
          <a:p>
            <a:pPr marL="514350" indent="-514350">
              <a:buFont typeface="Arial" panose="020B0604020202020204" pitchFamily="34" charset="0"/>
              <a:buChar char="•"/>
            </a:pPr>
            <a:r>
              <a:rPr lang="en-US" altLang="en-US" sz="2800" dirty="0" smtClean="0">
                <a:latin typeface="+mn-lt"/>
                <a:ea typeface="Corbel" charset="0"/>
                <a:cs typeface="Corbel" charset="0"/>
              </a:rPr>
              <a:t>JSF was first included in J2EE in 2006 as part of Java EE 5.</a:t>
            </a:r>
          </a:p>
          <a:p>
            <a:pPr marL="514350" indent="-514350">
              <a:buFont typeface="Arial" panose="020B0604020202020204" pitchFamily="34" charset="0"/>
              <a:buChar char="•"/>
            </a:pPr>
            <a:r>
              <a:rPr lang="en-US" altLang="en-US" sz="2800" dirty="0" smtClean="0">
                <a:latin typeface="+mn-lt"/>
                <a:ea typeface="Corbel" charset="0"/>
                <a:cs typeface="Corbel" charset="0"/>
              </a:rPr>
              <a:t>You heard correct, the Enterprise Java Standard went 8 years without an MVC Framework as part of its standard.</a:t>
            </a:r>
            <a:endParaRPr lang="en-US" altLang="en-US" sz="2800" dirty="0">
              <a:latin typeface="+mn-lt"/>
              <a:ea typeface="Corbel" charset="0"/>
              <a:cs typeface="Corbel" charset="0"/>
            </a:endParaRPr>
          </a:p>
          <a:p>
            <a:pPr marL="514350" indent="-514350">
              <a:buFont typeface="Arial" panose="020B0604020202020204" pitchFamily="34" charset="0"/>
              <a:buChar char="•"/>
            </a:pPr>
            <a:r>
              <a:rPr lang="en-US" altLang="en-US" sz="2800" dirty="0" smtClean="0">
                <a:latin typeface="+mn-lt"/>
                <a:ea typeface="Corbel" charset="0"/>
                <a:cs typeface="Corbel" charset="0"/>
              </a:rPr>
              <a:t>What did the industry use?</a:t>
            </a:r>
          </a:p>
          <a:p>
            <a:pPr marL="1257300" lvl="1" indent="-514350">
              <a:buFont typeface="Arial" panose="020B0604020202020204" pitchFamily="34" charset="0"/>
              <a:buChar char="•"/>
            </a:pPr>
            <a:r>
              <a:rPr lang="en-US" altLang="en-US" sz="2800" dirty="0" smtClean="0">
                <a:latin typeface="+mn-lt"/>
                <a:ea typeface="Corbel" charset="0"/>
                <a:cs typeface="Corbel" charset="0"/>
              </a:rPr>
              <a:t>Continued using JSP and Servlets</a:t>
            </a:r>
          </a:p>
          <a:p>
            <a:pPr marL="1257300" lvl="1" indent="-514350">
              <a:buFont typeface="Arial" panose="020B0604020202020204" pitchFamily="34" charset="0"/>
              <a:buChar char="•"/>
            </a:pPr>
            <a:r>
              <a:rPr lang="en-US" altLang="en-US" sz="2800" dirty="0" smtClean="0">
                <a:latin typeface="+mn-lt"/>
                <a:ea typeface="Corbel" charset="0"/>
                <a:cs typeface="Corbel" charset="0"/>
              </a:rPr>
              <a:t>Home Grown MVC Framework</a:t>
            </a:r>
          </a:p>
          <a:p>
            <a:pPr marL="1257300" lvl="1" indent="-514350">
              <a:buFont typeface="Arial" panose="020B0604020202020204" pitchFamily="34" charset="0"/>
              <a:buChar char="•"/>
            </a:pPr>
            <a:r>
              <a:rPr lang="en-US" altLang="en-US" sz="2800" dirty="0" smtClean="0">
                <a:latin typeface="+mn-lt"/>
                <a:ea typeface="Corbel" charset="0"/>
                <a:cs typeface="Corbel" charset="0"/>
              </a:rPr>
              <a:t>Apache Struts 1.x (was the de-facto standard)</a:t>
            </a:r>
          </a:p>
          <a:p>
            <a:pPr marL="514350" indent="-514350">
              <a:buFont typeface="+mj-lt"/>
              <a:buAutoNum type="arabicPeriod"/>
            </a:pPr>
            <a:endParaRPr lang="en-US" altLang="en-US" sz="2800" dirty="0">
              <a:latin typeface="+mn-lt"/>
              <a:ea typeface="Corbel" charset="0"/>
              <a:cs typeface="Corbel" charset="0"/>
            </a:endParaRPr>
          </a:p>
        </p:txBody>
      </p:sp>
    </p:spTree>
    <p:extLst>
      <p:ext uri="{BB962C8B-B14F-4D97-AF65-F5344CB8AC3E}">
        <p14:creationId xmlns:p14="http://schemas.microsoft.com/office/powerpoint/2010/main" val="457571901"/>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rPr>
              <a:t>Why JSF?</a:t>
            </a:r>
            <a:endParaRPr lang="en-US" altLang="en-US" dirty="0">
              <a:solidFill>
                <a:schemeClr val="tx1">
                  <a:lumMod val="75000"/>
                  <a:lumOff val="25000"/>
                </a:schemeClr>
              </a:solidFill>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8CA2817-4057-2448-B82A-C4C088A90671}" type="slidenum">
              <a:rPr lang="en-US" altLang="en-US" sz="1000">
                <a:latin typeface="Arial" charset="0"/>
              </a:rPr>
              <a:pPr/>
              <a:t>41</a:t>
            </a:fld>
            <a:endParaRPr lang="en-US" altLang="en-US" sz="1000">
              <a:latin typeface="Arial" charset="0"/>
            </a:endParaRPr>
          </a:p>
        </p:txBody>
      </p:sp>
      <p:sp>
        <p:nvSpPr>
          <p:cNvPr id="32771" name="Rectangle 1"/>
          <p:cNvSpPr>
            <a:spLocks noChangeArrowheads="1"/>
          </p:cNvSpPr>
          <p:nvPr/>
        </p:nvSpPr>
        <p:spPr bwMode="auto">
          <a:xfrm>
            <a:off x="626372" y="933994"/>
            <a:ext cx="555671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Font typeface="Arial" panose="020B0604020202020204" pitchFamily="34" charset="0"/>
              <a:buChar char="•"/>
            </a:pPr>
            <a:r>
              <a:rPr lang="en-US" altLang="en-US" sz="2000" dirty="0">
                <a:latin typeface="+mn-lt"/>
                <a:ea typeface="Corbel" charset="0"/>
                <a:cs typeface="Corbel" charset="0"/>
              </a:rPr>
              <a:t>One of the greatest advantages of </a:t>
            </a:r>
            <a:r>
              <a:rPr lang="en-US" altLang="en-US" sz="2000" dirty="0" smtClean="0">
                <a:latin typeface="+mn-lt"/>
                <a:ea typeface="Corbel" charset="0"/>
                <a:cs typeface="Corbel" charset="0"/>
              </a:rPr>
              <a:t>JSF is </a:t>
            </a:r>
            <a:r>
              <a:rPr lang="en-US" altLang="en-US" sz="2000" dirty="0">
                <a:latin typeface="+mn-lt"/>
                <a:ea typeface="Corbel" charset="0"/>
                <a:cs typeface="Corbel" charset="0"/>
              </a:rPr>
              <a:t>that it offers a clean separation between behavior and presentation for web applications</a:t>
            </a:r>
            <a:r>
              <a:rPr lang="en-US" altLang="en-US" sz="2000" dirty="0" smtClean="0">
                <a:latin typeface="+mn-lt"/>
                <a:ea typeface="Corbel" charset="0"/>
                <a:cs typeface="Corbel" charset="0"/>
              </a:rPr>
              <a:t>. This is because JSF implements the MVC design pattern!</a:t>
            </a:r>
            <a:endParaRPr lang="en-US" altLang="en-US" sz="2000" dirty="0">
              <a:latin typeface="+mn-lt"/>
              <a:ea typeface="Corbel" charset="0"/>
              <a:cs typeface="Corbel" charset="0"/>
            </a:endParaRPr>
          </a:p>
          <a:p>
            <a:pPr marL="514350" indent="-514350">
              <a:buFont typeface="Arial" panose="020B0604020202020204" pitchFamily="34" charset="0"/>
              <a:buChar char="•"/>
            </a:pPr>
            <a:r>
              <a:rPr lang="en-US" altLang="en-US" sz="2000" dirty="0">
                <a:latin typeface="+mn-lt"/>
                <a:ea typeface="Corbel" charset="0"/>
                <a:cs typeface="Corbel" charset="0"/>
              </a:rPr>
              <a:t>The separation of logic from presentation </a:t>
            </a:r>
            <a:r>
              <a:rPr lang="en-US" altLang="en-US" sz="2000" dirty="0" smtClean="0">
                <a:latin typeface="+mn-lt"/>
                <a:ea typeface="Corbel" charset="0"/>
                <a:cs typeface="Corbel" charset="0"/>
              </a:rPr>
              <a:t>enables your team to also logically divide the work up in what is generally one of the most complex layers of a Web Application.</a:t>
            </a:r>
            <a:endParaRPr lang="en-US" altLang="en-US" sz="2000" dirty="0">
              <a:latin typeface="+mn-lt"/>
              <a:ea typeface="Corbel" charset="0"/>
              <a:cs typeface="Corbel" charset="0"/>
            </a:endParaRPr>
          </a:p>
          <a:p>
            <a:pPr marL="514350" indent="-514350">
              <a:buFont typeface="Arial" panose="020B0604020202020204" pitchFamily="34" charset="0"/>
              <a:buChar char="•"/>
            </a:pPr>
            <a:r>
              <a:rPr lang="en-US" altLang="en-US" sz="2000" dirty="0" smtClean="0">
                <a:latin typeface="+mn-lt"/>
                <a:ea typeface="Corbel" charset="0"/>
                <a:cs typeface="Corbel" charset="0"/>
              </a:rPr>
              <a:t>JSF also leverages </a:t>
            </a:r>
            <a:r>
              <a:rPr lang="en-US" altLang="en-US" sz="2000" dirty="0">
                <a:latin typeface="+mn-lt"/>
                <a:ea typeface="Corbel" charset="0"/>
                <a:cs typeface="Corbel" charset="0"/>
              </a:rPr>
              <a:t>familiar component </a:t>
            </a:r>
            <a:r>
              <a:rPr lang="en-US" altLang="en-US" sz="2000" dirty="0" smtClean="0">
                <a:latin typeface="+mn-lt"/>
                <a:ea typeface="Corbel" charset="0"/>
                <a:cs typeface="Corbel" charset="0"/>
              </a:rPr>
              <a:t>by layering this framework </a:t>
            </a:r>
            <a:r>
              <a:rPr lang="en-US" altLang="en-US" sz="2000" dirty="0">
                <a:latin typeface="+mn-lt"/>
                <a:ea typeface="Corbel" charset="0"/>
                <a:cs typeface="Corbel" charset="0"/>
              </a:rPr>
              <a:t>directly on top of the </a:t>
            </a:r>
            <a:r>
              <a:rPr lang="en-US" altLang="en-US" sz="2000" dirty="0" err="1" smtClean="0">
                <a:latin typeface="+mn-lt"/>
                <a:ea typeface="Corbel" charset="0"/>
                <a:cs typeface="Corbel" charset="0"/>
              </a:rPr>
              <a:t>JavaServer</a:t>
            </a:r>
            <a:r>
              <a:rPr lang="en-US" altLang="en-US" sz="2000" dirty="0" smtClean="0">
                <a:latin typeface="+mn-lt"/>
                <a:ea typeface="Corbel" charset="0"/>
                <a:cs typeface="Corbel" charset="0"/>
              </a:rPr>
              <a:t> Pages and the Servlet API yet shielding you away from all these low level programming details.</a:t>
            </a:r>
          </a:p>
        </p:txBody>
      </p:sp>
      <p:pic>
        <p:nvPicPr>
          <p:cNvPr id="1026" name="Picture 2" descr="Description of Figure 7-2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58" y="1134291"/>
            <a:ext cx="5372854" cy="20967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54241" y="3387524"/>
            <a:ext cx="4328160" cy="2308324"/>
          </a:xfrm>
          <a:prstGeom prst="rect">
            <a:avLst/>
          </a:prstGeom>
          <a:solidFill>
            <a:schemeClr val="bg1"/>
          </a:solidFill>
        </p:spPr>
        <p:txBody>
          <a:bodyPr wrap="square" rtlCol="0">
            <a:spAutoFit/>
          </a:bodyPr>
          <a:lstStyle/>
          <a:p>
            <a:r>
              <a:rPr lang="en-US" altLang="en-US" dirty="0" smtClean="0">
                <a:solidFill>
                  <a:srgbClr val="0070C0"/>
                </a:solidFill>
                <a:ea typeface="Corbel" charset="0"/>
                <a:cs typeface="Corbel" charset="0"/>
              </a:rPr>
              <a:t>Another huge advantage </a:t>
            </a:r>
            <a:r>
              <a:rPr lang="en-US" altLang="en-US" dirty="0">
                <a:solidFill>
                  <a:srgbClr val="0070C0"/>
                </a:solidFill>
                <a:ea typeface="Corbel" charset="0"/>
                <a:cs typeface="Corbel" charset="0"/>
              </a:rPr>
              <a:t>of JSF is that (since it is a standard) developers can be build UI components that can be “plugged” into </a:t>
            </a:r>
            <a:r>
              <a:rPr lang="en-US" altLang="en-US" dirty="0" smtClean="0">
                <a:solidFill>
                  <a:srgbClr val="0070C0"/>
                </a:solidFill>
                <a:ea typeface="Corbel" charset="0"/>
                <a:cs typeface="Corbel" charset="0"/>
              </a:rPr>
              <a:t>your application and JSF components don’t have to necessary render HTML.</a:t>
            </a:r>
          </a:p>
          <a:p>
            <a:endParaRPr lang="en-US" dirty="0">
              <a:solidFill>
                <a:srgbClr val="0070C0"/>
              </a:solidFill>
            </a:endParaRPr>
          </a:p>
          <a:p>
            <a:pPr algn="ctr"/>
            <a:r>
              <a:rPr lang="en-US" b="1" dirty="0" smtClean="0">
                <a:solidFill>
                  <a:srgbClr val="0070C0"/>
                </a:solidFill>
              </a:rPr>
              <a:t>Checkout Apache Tomahawk and Apache </a:t>
            </a:r>
            <a:r>
              <a:rPr lang="en-US" b="1" dirty="0" err="1" smtClean="0">
                <a:solidFill>
                  <a:srgbClr val="0070C0"/>
                </a:solidFill>
              </a:rPr>
              <a:t>RichFaces</a:t>
            </a:r>
            <a:r>
              <a:rPr lang="en-US" b="1" dirty="0" smtClean="0">
                <a:solidFill>
                  <a:srgbClr val="0070C0"/>
                </a:solidFill>
              </a:rPr>
              <a:t> for JSF Component Libraries!!</a:t>
            </a:r>
            <a:endParaRPr lang="en-US" b="1" dirty="0">
              <a:solidFill>
                <a:srgbClr val="0070C0"/>
              </a:solidFill>
            </a:endParaRPr>
          </a:p>
        </p:txBody>
      </p:sp>
    </p:spTree>
    <p:extLst>
      <p:ext uri="{BB962C8B-B14F-4D97-AF65-F5344CB8AC3E}">
        <p14:creationId xmlns:p14="http://schemas.microsoft.com/office/powerpoint/2010/main" val="475453862"/>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58931"/>
            <a:ext cx="11471563" cy="609600"/>
          </a:xfrm>
        </p:spPr>
        <p:txBody>
          <a:bodyPr>
            <a:noAutofit/>
          </a:bodyPr>
          <a:lstStyle/>
          <a:p>
            <a:pPr>
              <a:defRPr/>
            </a:pPr>
            <a:r>
              <a:rPr lang="en-US" altLang="en-US" dirty="0" smtClean="0">
                <a:solidFill>
                  <a:schemeClr val="tx1">
                    <a:lumMod val="75000"/>
                    <a:lumOff val="25000"/>
                  </a:schemeClr>
                </a:solidFill>
              </a:rPr>
              <a:t>What is required to build JSF Pages?</a:t>
            </a:r>
            <a:endParaRPr lang="en-US" altLang="en-US" dirty="0">
              <a:solidFill>
                <a:schemeClr val="tx1">
                  <a:lumMod val="75000"/>
                  <a:lumOff val="25000"/>
                </a:schemeClr>
              </a:solidFill>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8CA2817-4057-2448-B82A-C4C088A90671}" type="slidenum">
              <a:rPr lang="en-US" altLang="en-US" sz="1000">
                <a:latin typeface="Arial" charset="0"/>
              </a:rPr>
              <a:pPr/>
              <a:t>42</a:t>
            </a:fld>
            <a:endParaRPr lang="en-US" altLang="en-US" sz="1000">
              <a:latin typeface="Arial" charset="0"/>
            </a:endParaRPr>
          </a:p>
        </p:txBody>
      </p:sp>
      <p:sp>
        <p:nvSpPr>
          <p:cNvPr id="32771" name="Rectangle 1"/>
          <p:cNvSpPr>
            <a:spLocks noChangeArrowheads="1"/>
          </p:cNvSpPr>
          <p:nvPr/>
        </p:nvSpPr>
        <p:spPr bwMode="auto">
          <a:xfrm>
            <a:off x="626372" y="857794"/>
            <a:ext cx="555671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mj-lt"/>
              <a:buAutoNum type="arabicPeriod"/>
            </a:pPr>
            <a:r>
              <a:rPr lang="en-US" altLang="en-US" sz="1800" b="1" dirty="0">
                <a:solidFill>
                  <a:srgbClr val="00B050"/>
                </a:solidFill>
                <a:latin typeface="+mn-lt"/>
                <a:ea typeface="Corbel" charset="0"/>
                <a:cs typeface="Corbel" charset="0"/>
              </a:rPr>
              <a:t>Model</a:t>
            </a:r>
            <a:r>
              <a:rPr lang="en-US" altLang="en-US" sz="1800" dirty="0" smtClean="0">
                <a:latin typeface="+mn-lt"/>
                <a:ea typeface="Corbel" charset="0"/>
                <a:cs typeface="Corbel" charset="0"/>
              </a:rPr>
              <a:t>: These components are made up of </a:t>
            </a:r>
            <a:r>
              <a:rPr lang="en-US" altLang="en-US" sz="1800" u="sng" dirty="0" smtClean="0">
                <a:latin typeface="+mn-lt"/>
                <a:ea typeface="Corbel" charset="0"/>
                <a:cs typeface="Corbel" charset="0"/>
              </a:rPr>
              <a:t>object or domain models</a:t>
            </a:r>
            <a:r>
              <a:rPr lang="en-US" altLang="en-US" sz="1800" dirty="0" smtClean="0">
                <a:latin typeface="+mn-lt"/>
                <a:ea typeface="Corbel" charset="0"/>
                <a:cs typeface="Corbel" charset="0"/>
              </a:rPr>
              <a:t>, which are </a:t>
            </a:r>
            <a:r>
              <a:rPr lang="en-US" altLang="en-US" sz="1800" u="sng" dirty="0" smtClean="0">
                <a:latin typeface="+mn-lt"/>
                <a:ea typeface="Corbel" charset="0"/>
                <a:cs typeface="Corbel" charset="0"/>
              </a:rPr>
              <a:t>POJO’s</a:t>
            </a:r>
            <a:r>
              <a:rPr lang="en-US" altLang="en-US" sz="1800" dirty="0" smtClean="0">
                <a:latin typeface="+mn-lt"/>
                <a:ea typeface="Corbel" charset="0"/>
                <a:cs typeface="Corbel" charset="0"/>
              </a:rPr>
              <a:t> that hold your business data, and </a:t>
            </a:r>
            <a:r>
              <a:rPr lang="en-US" altLang="en-US" sz="1800" u="sng" dirty="0" smtClean="0">
                <a:latin typeface="+mn-lt"/>
                <a:ea typeface="Corbel" charset="0"/>
                <a:cs typeface="Corbel" charset="0"/>
              </a:rPr>
              <a:t>Business Services </a:t>
            </a:r>
            <a:r>
              <a:rPr lang="en-US" altLang="en-US" sz="1800" dirty="0" smtClean="0">
                <a:latin typeface="+mn-lt"/>
                <a:ea typeface="Corbel" charset="0"/>
                <a:cs typeface="Corbel" charset="0"/>
              </a:rPr>
              <a:t>that execute your business logic and business rules.</a:t>
            </a:r>
            <a:endParaRPr lang="en-US" altLang="en-US" sz="1800" dirty="0">
              <a:latin typeface="+mn-lt"/>
              <a:ea typeface="Corbel" charset="0"/>
              <a:cs typeface="Corbel" charset="0"/>
            </a:endParaRPr>
          </a:p>
          <a:p>
            <a:pPr marL="514350" indent="-514350">
              <a:buClr>
                <a:schemeClr val="tx1"/>
              </a:buClr>
              <a:buFont typeface="+mj-lt"/>
              <a:buAutoNum type="arabicPeriod"/>
            </a:pPr>
            <a:r>
              <a:rPr lang="en-US" altLang="en-US" sz="1800" b="1" dirty="0" smtClean="0">
                <a:solidFill>
                  <a:srgbClr val="00B050"/>
                </a:solidFill>
                <a:latin typeface="+mn-lt"/>
                <a:ea typeface="Corbel" charset="0"/>
                <a:cs typeface="Corbel" charset="0"/>
              </a:rPr>
              <a:t>View</a:t>
            </a:r>
            <a:r>
              <a:rPr lang="en-US" altLang="en-US" sz="1800" dirty="0" smtClean="0">
                <a:latin typeface="+mn-lt"/>
                <a:ea typeface="Corbel" charset="0"/>
                <a:cs typeface="Corbel" charset="0"/>
              </a:rPr>
              <a:t>: These components are made up of </a:t>
            </a:r>
            <a:r>
              <a:rPr lang="en-US" altLang="en-US" sz="1800" u="sng" dirty="0" smtClean="0">
                <a:latin typeface="+mn-lt"/>
                <a:ea typeface="Corbel" charset="0"/>
                <a:cs typeface="Corbel" charset="0"/>
              </a:rPr>
              <a:t>JSF Pages</a:t>
            </a:r>
            <a:r>
              <a:rPr lang="en-US" altLang="en-US" sz="1800" dirty="0" smtClean="0">
                <a:latin typeface="+mn-lt"/>
                <a:ea typeface="Corbel" charset="0"/>
                <a:cs typeface="Corbel" charset="0"/>
              </a:rPr>
              <a:t>. This is similar to building HTML pages but you use JSF Tags. The View should ONLY render your data and send requests to the server.</a:t>
            </a:r>
            <a:endParaRPr lang="en-US" altLang="en-US" sz="1800" dirty="0">
              <a:latin typeface="+mn-lt"/>
              <a:ea typeface="Corbel" charset="0"/>
              <a:cs typeface="Corbel" charset="0"/>
            </a:endParaRPr>
          </a:p>
          <a:p>
            <a:pPr marL="514350" indent="-514350">
              <a:buClr>
                <a:schemeClr val="tx1"/>
              </a:buClr>
              <a:buFont typeface="+mj-lt"/>
              <a:buAutoNum type="arabicPeriod"/>
            </a:pPr>
            <a:r>
              <a:rPr lang="en-US" altLang="en-US" sz="1800" b="1" dirty="0" smtClean="0">
                <a:solidFill>
                  <a:srgbClr val="00B050"/>
                </a:solidFill>
                <a:latin typeface="+mn-lt"/>
                <a:ea typeface="Corbel" charset="0"/>
                <a:cs typeface="Corbel" charset="0"/>
              </a:rPr>
              <a:t>Controller</a:t>
            </a:r>
            <a:r>
              <a:rPr lang="en-US" altLang="en-US" sz="1800" dirty="0" smtClean="0">
                <a:latin typeface="+mn-lt"/>
                <a:ea typeface="Corbel" charset="0"/>
                <a:cs typeface="Corbel" charset="0"/>
              </a:rPr>
              <a:t>: These components are Java Classes that are configured to handle requests made by your Views. Controllers (and their methods) are called as part of a JSF component actions parameters. The Controller invokes your Business Services (i.e. Model), return Object Model data to bind to the View, and finally handle navigation between your Views.</a:t>
            </a:r>
          </a:p>
        </p:txBody>
      </p:sp>
      <p:pic>
        <p:nvPicPr>
          <p:cNvPr id="3" name="Picture 2"/>
          <p:cNvPicPr>
            <a:picLocks noChangeAspect="1"/>
          </p:cNvPicPr>
          <p:nvPr/>
        </p:nvPicPr>
        <p:blipFill>
          <a:blip r:embed="rId3"/>
          <a:stretch>
            <a:fillRect/>
          </a:stretch>
        </p:blipFill>
        <p:spPr>
          <a:xfrm>
            <a:off x="6650743" y="994226"/>
            <a:ext cx="5349669" cy="4249383"/>
          </a:xfrm>
          <a:prstGeom prst="rect">
            <a:avLst/>
          </a:prstGeom>
        </p:spPr>
      </p:pic>
      <p:sp>
        <p:nvSpPr>
          <p:cNvPr id="8" name="TextBox 7"/>
          <p:cNvSpPr txBox="1"/>
          <p:nvPr/>
        </p:nvSpPr>
        <p:spPr>
          <a:xfrm>
            <a:off x="6505303" y="5243609"/>
            <a:ext cx="5686697" cy="646331"/>
          </a:xfrm>
          <a:prstGeom prst="rect">
            <a:avLst/>
          </a:prstGeom>
          <a:solidFill>
            <a:schemeClr val="bg1"/>
          </a:solidFill>
        </p:spPr>
        <p:txBody>
          <a:bodyPr wrap="square" rtlCol="0">
            <a:spAutoFit/>
          </a:bodyPr>
          <a:lstStyle/>
          <a:p>
            <a:pPr algn="ctr"/>
            <a:r>
              <a:rPr lang="en-US" altLang="en-US" dirty="0" smtClean="0">
                <a:solidFill>
                  <a:srgbClr val="0070C0"/>
                </a:solidFill>
                <a:ea typeface="Corbel" charset="0"/>
                <a:cs typeface="Corbel" charset="0"/>
              </a:rPr>
              <a:t>There are also some one time, yet simple configuration, you must complete for your application.</a:t>
            </a:r>
          </a:p>
        </p:txBody>
      </p:sp>
      <p:sp>
        <p:nvSpPr>
          <p:cNvPr id="7" name="TextBox 6"/>
          <p:cNvSpPr txBox="1"/>
          <p:nvPr/>
        </p:nvSpPr>
        <p:spPr>
          <a:xfrm>
            <a:off x="444138" y="5262075"/>
            <a:ext cx="6305006" cy="646331"/>
          </a:xfrm>
          <a:prstGeom prst="rect">
            <a:avLst/>
          </a:prstGeom>
          <a:solidFill>
            <a:schemeClr val="bg1"/>
          </a:solidFill>
        </p:spPr>
        <p:txBody>
          <a:bodyPr wrap="square" rtlCol="0">
            <a:spAutoFit/>
          </a:bodyPr>
          <a:lstStyle/>
          <a:p>
            <a:pPr algn="ctr"/>
            <a:r>
              <a:rPr lang="en-US" altLang="en-US" dirty="0" smtClean="0">
                <a:solidFill>
                  <a:srgbClr val="0070C0"/>
                </a:solidFill>
                <a:ea typeface="Corbel" charset="0"/>
                <a:cs typeface="Corbel" charset="0"/>
              </a:rPr>
              <a:t>Almost all MVC Frameworks including JSF do not totally prevent you from putting business logic etc. in the wrong layer.</a:t>
            </a:r>
          </a:p>
        </p:txBody>
      </p:sp>
      <p:sp>
        <p:nvSpPr>
          <p:cNvPr id="4" name="TextBox 3"/>
          <p:cNvSpPr txBox="1"/>
          <p:nvPr/>
        </p:nvSpPr>
        <p:spPr>
          <a:xfrm>
            <a:off x="9039497" y="1985608"/>
            <a:ext cx="1594988" cy="369332"/>
          </a:xfrm>
          <a:prstGeom prst="rect">
            <a:avLst/>
          </a:prstGeom>
          <a:solidFill>
            <a:srgbClr val="FFCC66"/>
          </a:solidFill>
        </p:spPr>
        <p:txBody>
          <a:bodyPr wrap="none" rtlCol="0">
            <a:spAutoFit/>
          </a:bodyPr>
          <a:lstStyle/>
          <a:p>
            <a:r>
              <a:rPr lang="en-US" dirty="0" smtClean="0"/>
              <a:t>Managed Bean</a:t>
            </a:r>
            <a:endParaRPr lang="en-US" dirty="0"/>
          </a:p>
        </p:txBody>
      </p:sp>
      <p:sp>
        <p:nvSpPr>
          <p:cNvPr id="10" name="TextBox 9"/>
          <p:cNvSpPr txBox="1"/>
          <p:nvPr/>
        </p:nvSpPr>
        <p:spPr>
          <a:xfrm>
            <a:off x="9248503" y="4053894"/>
            <a:ext cx="969689" cy="369332"/>
          </a:xfrm>
          <a:prstGeom prst="rect">
            <a:avLst/>
          </a:prstGeom>
          <a:solidFill>
            <a:srgbClr val="FFCC66"/>
          </a:solidFill>
        </p:spPr>
        <p:txBody>
          <a:bodyPr wrap="none" rtlCol="0">
            <a:spAutoFit/>
          </a:bodyPr>
          <a:lstStyle/>
          <a:p>
            <a:r>
              <a:rPr lang="en-US" dirty="0" smtClean="0"/>
              <a:t>JSF Page</a:t>
            </a:r>
            <a:endParaRPr lang="en-US" dirty="0"/>
          </a:p>
        </p:txBody>
      </p:sp>
      <p:sp>
        <p:nvSpPr>
          <p:cNvPr id="5" name="TextBox 4"/>
          <p:cNvSpPr txBox="1"/>
          <p:nvPr/>
        </p:nvSpPr>
        <p:spPr>
          <a:xfrm>
            <a:off x="10838421" y="4207782"/>
            <a:ext cx="1059906" cy="430887"/>
          </a:xfrm>
          <a:prstGeom prst="rect">
            <a:avLst/>
          </a:prstGeom>
          <a:solidFill>
            <a:srgbClr val="EAEAEA"/>
          </a:solidFill>
        </p:spPr>
        <p:txBody>
          <a:bodyPr wrap="none" rtlCol="0">
            <a:spAutoFit/>
          </a:bodyPr>
          <a:lstStyle/>
          <a:p>
            <a:pPr algn="ctr"/>
            <a:r>
              <a:rPr lang="en-US" sz="1100" b="1" dirty="0" smtClean="0"/>
              <a:t>Managed Bean</a:t>
            </a:r>
          </a:p>
          <a:p>
            <a:pPr algn="ctr"/>
            <a:r>
              <a:rPr lang="en-US" sz="1100" b="1" dirty="0"/>
              <a:t>a</a:t>
            </a:r>
            <a:r>
              <a:rPr lang="en-US" sz="1100" b="1" dirty="0" smtClean="0"/>
              <a:t>nd Java EJB</a:t>
            </a:r>
            <a:endParaRPr lang="en-US" sz="1100" b="1" dirty="0"/>
          </a:p>
        </p:txBody>
      </p:sp>
    </p:spTree>
    <p:extLst>
      <p:ext uri="{BB962C8B-B14F-4D97-AF65-F5344CB8AC3E}">
        <p14:creationId xmlns:p14="http://schemas.microsoft.com/office/powerpoint/2010/main" val="2463349161"/>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58786"/>
            <a:ext cx="11471563" cy="609600"/>
          </a:xfrm>
        </p:spPr>
        <p:txBody>
          <a:bodyPr>
            <a:noAutofit/>
          </a:bodyPr>
          <a:lstStyle/>
          <a:p>
            <a:pPr>
              <a:defRPr/>
            </a:pPr>
            <a:r>
              <a:rPr lang="en-US" altLang="en-US" dirty="0" smtClean="0">
                <a:solidFill>
                  <a:schemeClr val="tx1">
                    <a:lumMod val="75000"/>
                    <a:lumOff val="25000"/>
                  </a:schemeClr>
                </a:solidFill>
              </a:rPr>
              <a:t>What are some of Mark’s Recommendations?</a:t>
            </a:r>
            <a:endParaRPr lang="en-US" altLang="en-US" dirty="0">
              <a:solidFill>
                <a:schemeClr val="tx1">
                  <a:lumMod val="75000"/>
                  <a:lumOff val="25000"/>
                </a:schemeClr>
              </a:solidFill>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8CA2817-4057-2448-B82A-C4C088A90671}" type="slidenum">
              <a:rPr lang="en-US" altLang="en-US" sz="1000">
                <a:latin typeface="Arial" charset="0"/>
              </a:rPr>
              <a:pPr/>
              <a:t>43</a:t>
            </a:fld>
            <a:endParaRPr lang="en-US" altLang="en-US" sz="1000">
              <a:latin typeface="Arial" charset="0"/>
            </a:endParaRPr>
          </a:p>
        </p:txBody>
      </p:sp>
      <p:sp>
        <p:nvSpPr>
          <p:cNvPr id="32771" name="Rectangle 1"/>
          <p:cNvSpPr>
            <a:spLocks noChangeArrowheads="1"/>
          </p:cNvSpPr>
          <p:nvPr/>
        </p:nvSpPr>
        <p:spPr bwMode="auto">
          <a:xfrm>
            <a:off x="487680" y="757500"/>
            <a:ext cx="11443063" cy="5262979"/>
          </a:xfrm>
          <a:prstGeom prst="rect">
            <a:avLst/>
          </a:prstGeom>
          <a:solidFill>
            <a:schemeClr val="bg1"/>
          </a:solidFill>
          <a:ln>
            <a:noFill/>
          </a:ln>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Font typeface="Arial" panose="020B0604020202020204" pitchFamily="34" charset="0"/>
              <a:buChar char="•"/>
            </a:pPr>
            <a:r>
              <a:rPr lang="en-US" altLang="en-US" dirty="0" smtClean="0">
                <a:latin typeface="+mn-lt"/>
                <a:ea typeface="Corbel" charset="0"/>
                <a:cs typeface="Corbel" charset="0"/>
              </a:rPr>
              <a:t>Some examples in books (and from Sun/Oracle) intermingle “Controllers” and Object Models into a single class. I DO NOT follow these examples. </a:t>
            </a:r>
          </a:p>
          <a:p>
            <a:pPr marL="1257300" lvl="1" indent="-514350">
              <a:buFont typeface="Wingdings" panose="05000000000000000000" pitchFamily="2" charset="2"/>
              <a:buChar char="ü"/>
            </a:pPr>
            <a:r>
              <a:rPr lang="en-US" altLang="en-US" dirty="0" smtClean="0">
                <a:latin typeface="+mn-lt"/>
                <a:ea typeface="Corbel" charset="0"/>
                <a:cs typeface="Corbel" charset="0"/>
              </a:rPr>
              <a:t>This is simply a bad practice and violates the clear separate of duties between a Controller and the Model Data.</a:t>
            </a:r>
          </a:p>
          <a:p>
            <a:pPr marL="1257300" lvl="1" indent="-514350">
              <a:buFont typeface="Wingdings" panose="05000000000000000000" pitchFamily="2" charset="2"/>
              <a:buChar char="ü"/>
            </a:pPr>
            <a:r>
              <a:rPr lang="en-US" altLang="en-US" dirty="0" smtClean="0">
                <a:latin typeface="+mn-lt"/>
                <a:ea typeface="Corbel" charset="0"/>
                <a:cs typeface="Corbel" charset="0"/>
              </a:rPr>
              <a:t>I recommend you create separate classes for your Controller and Object Model.</a:t>
            </a:r>
          </a:p>
          <a:p>
            <a:pPr marL="1257300" lvl="1" indent="-514350">
              <a:buFont typeface="Wingdings" panose="05000000000000000000" pitchFamily="2" charset="2"/>
              <a:buChar char="ü"/>
            </a:pPr>
            <a:r>
              <a:rPr lang="en-US" altLang="en-US" dirty="0" smtClean="0">
                <a:latin typeface="+mn-lt"/>
                <a:ea typeface="Corbel" charset="0"/>
                <a:cs typeface="Corbel" charset="0"/>
              </a:rPr>
              <a:t>You can then reuse your Object Model classes and pass these between your Layers are necessary without passing Presentation Layer tech to the wrong layer.</a:t>
            </a:r>
          </a:p>
          <a:p>
            <a:pPr marL="514350" indent="-514350">
              <a:buFont typeface="Arial" panose="020B0604020202020204" pitchFamily="34" charset="0"/>
              <a:buChar char="•"/>
            </a:pPr>
            <a:r>
              <a:rPr lang="en-US" altLang="en-US" dirty="0" smtClean="0">
                <a:latin typeface="+mn-lt"/>
                <a:ea typeface="Corbel" charset="0"/>
                <a:cs typeface="Corbel" charset="0"/>
              </a:rPr>
              <a:t>JSF Pages by design are XHTML, which means they must conform to strict XML syntax. The beauty of this, is that unlike JSP’s, you CANNOT put Java code (using &lt;% %&gt; tags) in your Views!! This keeps your Views clean (view Data, get User Input, post Request).</a:t>
            </a:r>
          </a:p>
          <a:p>
            <a:pPr marL="514350" indent="-514350">
              <a:buFont typeface="Arial" panose="020B0604020202020204" pitchFamily="34" charset="0"/>
              <a:buChar char="•"/>
            </a:pPr>
            <a:r>
              <a:rPr lang="en-US" altLang="en-US" dirty="0" smtClean="0">
                <a:latin typeface="+mn-lt"/>
                <a:ea typeface="Corbel" charset="0"/>
                <a:cs typeface="Corbel" charset="0"/>
              </a:rPr>
              <a:t>Controllers should be relatively simple. Handle Data Validation from posted data, call Business Services, pass the Object Model data to a View, and Navigate to the next View. If you find your Controllers are complex and becoming overly complicated your design is not correct.</a:t>
            </a:r>
            <a:endParaRPr lang="en-US" altLang="en-US" dirty="0">
              <a:latin typeface="+mn-lt"/>
              <a:ea typeface="Corbel" charset="0"/>
              <a:cs typeface="Corbel" charset="0"/>
            </a:endParaRPr>
          </a:p>
        </p:txBody>
      </p:sp>
    </p:spTree>
    <p:extLst>
      <p:ext uri="{BB962C8B-B14F-4D97-AF65-F5344CB8AC3E}">
        <p14:creationId xmlns:p14="http://schemas.microsoft.com/office/powerpoint/2010/main" val="3823690685"/>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latin typeface="+mn-lt"/>
              </a:rPr>
              <a:t>How do I Design (Object) Models?</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44</a:t>
            </a:fld>
            <a:endParaRPr lang="en-US" altLang="en-US" sz="1000">
              <a:latin typeface="+mn-lt"/>
            </a:endParaRPr>
          </a:p>
        </p:txBody>
      </p:sp>
      <p:sp>
        <p:nvSpPr>
          <p:cNvPr id="32771" name="Rectangle 1"/>
          <p:cNvSpPr>
            <a:spLocks noChangeArrowheads="1"/>
          </p:cNvSpPr>
          <p:nvPr/>
        </p:nvSpPr>
        <p:spPr bwMode="auto">
          <a:xfrm>
            <a:off x="356259" y="966072"/>
            <a:ext cx="521722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(Object) Models </a:t>
            </a:r>
            <a:r>
              <a:rPr lang="en-US" altLang="en-US" dirty="0" smtClean="0">
                <a:latin typeface="+mn-lt"/>
                <a:ea typeface="Corbel" charset="0"/>
                <a:cs typeface="Corbel" charset="0"/>
              </a:rPr>
              <a:t>are nothing more than Java classes (POJO) with a number of properties in them.</a:t>
            </a:r>
          </a:p>
          <a:p>
            <a:pPr marL="514350" indent="-514350">
              <a:buFont typeface="Arial" panose="020B0604020202020204" pitchFamily="34" charset="0"/>
              <a:buChar char="•"/>
            </a:pPr>
            <a:r>
              <a:rPr lang="en-US" altLang="en-US" dirty="0" smtClean="0">
                <a:latin typeface="+mn-lt"/>
                <a:ea typeface="Corbel" charset="0"/>
                <a:cs typeface="Corbel" charset="0"/>
              </a:rPr>
              <a:t>Each Property represents a state/attribute (i.e. business data).</a:t>
            </a:r>
            <a:endParaRPr lang="en-US" altLang="en-US" dirty="0">
              <a:latin typeface="+mn-lt"/>
              <a:ea typeface="Corbel" charset="0"/>
              <a:cs typeface="Corbel" charset="0"/>
            </a:endParaRPr>
          </a:p>
          <a:p>
            <a:pPr marL="514350" indent="-514350">
              <a:buFont typeface="Arial" panose="020B0604020202020204" pitchFamily="34" charset="0"/>
              <a:buChar char="•"/>
            </a:pPr>
            <a:r>
              <a:rPr lang="en-US" altLang="en-US" dirty="0" smtClean="0">
                <a:latin typeface="+mn-lt"/>
                <a:ea typeface="Corbel" charset="0"/>
                <a:cs typeface="Corbel" charset="0"/>
              </a:rPr>
              <a:t>Object Models should represent real business objects (i.e. nouns).</a:t>
            </a:r>
          </a:p>
          <a:p>
            <a:pPr marL="514350" indent="-514350">
              <a:buFont typeface="Arial" panose="020B0604020202020204" pitchFamily="34" charset="0"/>
              <a:buChar char="•"/>
            </a:pPr>
            <a:r>
              <a:rPr lang="en-US" altLang="en-US" dirty="0" smtClean="0">
                <a:latin typeface="+mn-lt"/>
                <a:ea typeface="Corbel" charset="0"/>
                <a:cs typeface="Corbel" charset="0"/>
              </a:rPr>
              <a:t>Object Models rarely have methods other than getter and setters.</a:t>
            </a:r>
          </a:p>
          <a:p>
            <a:pPr marL="514350" indent="-514350">
              <a:buFont typeface="Arial" panose="020B0604020202020204" pitchFamily="34" charset="0"/>
              <a:buChar char="•"/>
            </a:pPr>
            <a:r>
              <a:rPr lang="en-US" altLang="en-US" dirty="0" smtClean="0">
                <a:latin typeface="+mn-lt"/>
                <a:ea typeface="Corbel" charset="0"/>
                <a:cs typeface="Corbel" charset="0"/>
              </a:rPr>
              <a:t>Object Models can be passed to and from the business and data access layers and are rendered in the View.</a:t>
            </a:r>
            <a:endParaRPr lang="en-US" altLang="en-US" dirty="0">
              <a:latin typeface="+mn-lt"/>
              <a:ea typeface="Corbel" charset="0"/>
              <a:cs typeface="Corbel" charset="0"/>
            </a:endParaRPr>
          </a:p>
        </p:txBody>
      </p:sp>
      <p:pic>
        <p:nvPicPr>
          <p:cNvPr id="2" name="Picture 1"/>
          <p:cNvPicPr>
            <a:picLocks noChangeAspect="1"/>
          </p:cNvPicPr>
          <p:nvPr/>
        </p:nvPicPr>
        <p:blipFill>
          <a:blip r:embed="rId3"/>
          <a:stretch>
            <a:fillRect/>
          </a:stretch>
        </p:blipFill>
        <p:spPr>
          <a:xfrm>
            <a:off x="5838490" y="905190"/>
            <a:ext cx="3371429" cy="5047619"/>
          </a:xfrm>
          <a:prstGeom prst="rect">
            <a:avLst/>
          </a:prstGeom>
        </p:spPr>
      </p:pic>
      <p:cxnSp>
        <p:nvCxnSpPr>
          <p:cNvPr id="4" name="Straight Arrow Connector 3"/>
          <p:cNvCxnSpPr/>
          <p:nvPr/>
        </p:nvCxnSpPr>
        <p:spPr>
          <a:xfrm flipH="1">
            <a:off x="7410995" y="988869"/>
            <a:ext cx="223810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849394" y="527204"/>
            <a:ext cx="2268625" cy="923330"/>
          </a:xfrm>
          <a:prstGeom prst="rect">
            <a:avLst/>
          </a:prstGeom>
          <a:noFill/>
        </p:spPr>
        <p:txBody>
          <a:bodyPr wrap="square" rtlCol="0">
            <a:spAutoFit/>
          </a:bodyPr>
          <a:lstStyle/>
          <a:p>
            <a:r>
              <a:rPr lang="en-US" dirty="0" smtClean="0">
                <a:solidFill>
                  <a:srgbClr val="00B050"/>
                </a:solidFill>
              </a:rPr>
              <a:t>Keep your code logically separated based on duties.</a:t>
            </a:r>
            <a:endParaRPr lang="en-US" dirty="0">
              <a:solidFill>
                <a:srgbClr val="00B050"/>
              </a:solidFill>
            </a:endParaRPr>
          </a:p>
        </p:txBody>
      </p:sp>
      <p:cxnSp>
        <p:nvCxnSpPr>
          <p:cNvPr id="13" name="Straight Arrow Connector 12"/>
          <p:cNvCxnSpPr/>
          <p:nvPr/>
        </p:nvCxnSpPr>
        <p:spPr>
          <a:xfrm flipH="1">
            <a:off x="7410995" y="1576275"/>
            <a:ext cx="223810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849394" y="1345429"/>
            <a:ext cx="2268625" cy="646331"/>
          </a:xfrm>
          <a:prstGeom prst="rect">
            <a:avLst/>
          </a:prstGeom>
          <a:noFill/>
        </p:spPr>
        <p:txBody>
          <a:bodyPr wrap="square" rtlCol="0">
            <a:spAutoFit/>
          </a:bodyPr>
          <a:lstStyle/>
          <a:p>
            <a:r>
              <a:rPr lang="en-US" dirty="0" smtClean="0">
                <a:solidFill>
                  <a:srgbClr val="00B050"/>
                </a:solidFill>
              </a:rPr>
              <a:t>We’ll discuss this next time.</a:t>
            </a:r>
            <a:endParaRPr lang="en-US" dirty="0">
              <a:solidFill>
                <a:srgbClr val="00B050"/>
              </a:solidFill>
            </a:endParaRPr>
          </a:p>
        </p:txBody>
      </p:sp>
      <p:cxnSp>
        <p:nvCxnSpPr>
          <p:cNvPr id="15" name="Straight Arrow Connector 14"/>
          <p:cNvCxnSpPr/>
          <p:nvPr/>
        </p:nvCxnSpPr>
        <p:spPr>
          <a:xfrm flipH="1">
            <a:off x="7700335" y="2243580"/>
            <a:ext cx="223810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938437" y="2058914"/>
            <a:ext cx="2268625" cy="369332"/>
          </a:xfrm>
          <a:prstGeom prst="rect">
            <a:avLst/>
          </a:prstGeom>
          <a:noFill/>
        </p:spPr>
        <p:txBody>
          <a:bodyPr wrap="square" rtlCol="0">
            <a:spAutoFit/>
          </a:bodyPr>
          <a:lstStyle/>
          <a:p>
            <a:r>
              <a:rPr lang="en-US" dirty="0" smtClean="0">
                <a:solidFill>
                  <a:srgbClr val="00B050"/>
                </a:solidFill>
              </a:rPr>
              <a:t>Properties.</a:t>
            </a:r>
            <a:endParaRPr lang="en-US" dirty="0">
              <a:solidFill>
                <a:srgbClr val="00B050"/>
              </a:solidFill>
            </a:endParaRPr>
          </a:p>
        </p:txBody>
      </p:sp>
      <p:cxnSp>
        <p:nvCxnSpPr>
          <p:cNvPr id="18" name="Straight Arrow Connector 17"/>
          <p:cNvCxnSpPr/>
          <p:nvPr/>
        </p:nvCxnSpPr>
        <p:spPr>
          <a:xfrm flipH="1">
            <a:off x="7985900" y="2611921"/>
            <a:ext cx="223810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224002" y="2427255"/>
            <a:ext cx="1894017" cy="646331"/>
          </a:xfrm>
          <a:prstGeom prst="rect">
            <a:avLst/>
          </a:prstGeom>
          <a:noFill/>
        </p:spPr>
        <p:txBody>
          <a:bodyPr wrap="square" rtlCol="0">
            <a:spAutoFit/>
          </a:bodyPr>
          <a:lstStyle/>
          <a:p>
            <a:r>
              <a:rPr lang="en-US" dirty="0" smtClean="0">
                <a:solidFill>
                  <a:srgbClr val="00B050"/>
                </a:solidFill>
              </a:rPr>
              <a:t>Must have default constructor.</a:t>
            </a:r>
            <a:endParaRPr lang="en-US" dirty="0">
              <a:solidFill>
                <a:srgbClr val="00B050"/>
              </a:solidFill>
            </a:endParaRPr>
          </a:p>
        </p:txBody>
      </p:sp>
      <p:cxnSp>
        <p:nvCxnSpPr>
          <p:cNvPr id="20" name="Straight Arrow Connector 19"/>
          <p:cNvCxnSpPr/>
          <p:nvPr/>
        </p:nvCxnSpPr>
        <p:spPr>
          <a:xfrm flipH="1">
            <a:off x="8025469" y="3422895"/>
            <a:ext cx="2238102"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263571" y="3238229"/>
            <a:ext cx="1928429" cy="646331"/>
          </a:xfrm>
          <a:prstGeom prst="rect">
            <a:avLst/>
          </a:prstGeom>
          <a:noFill/>
        </p:spPr>
        <p:txBody>
          <a:bodyPr wrap="square" rtlCol="0">
            <a:spAutoFit/>
          </a:bodyPr>
          <a:lstStyle/>
          <a:p>
            <a:r>
              <a:rPr lang="en-US" dirty="0" smtClean="0">
                <a:solidFill>
                  <a:srgbClr val="00B050"/>
                </a:solidFill>
              </a:rPr>
              <a:t>Use Eclipse IDE to generate!</a:t>
            </a:r>
            <a:endParaRPr lang="en-US" dirty="0">
              <a:solidFill>
                <a:srgbClr val="00B050"/>
              </a:solidFill>
            </a:endParaRPr>
          </a:p>
        </p:txBody>
      </p:sp>
      <p:sp>
        <p:nvSpPr>
          <p:cNvPr id="10" name="TextBox 9"/>
          <p:cNvSpPr txBox="1"/>
          <p:nvPr/>
        </p:nvSpPr>
        <p:spPr>
          <a:xfrm>
            <a:off x="9524810" y="4918229"/>
            <a:ext cx="1697068" cy="584775"/>
          </a:xfrm>
          <a:prstGeom prst="rect">
            <a:avLst/>
          </a:prstGeom>
          <a:noFill/>
        </p:spPr>
        <p:txBody>
          <a:bodyPr wrap="none" rtlCol="0">
            <a:spAutoFit/>
          </a:bodyPr>
          <a:lstStyle/>
          <a:p>
            <a:r>
              <a:rPr lang="en-US" sz="3200" b="1" dirty="0" smtClean="0">
                <a:solidFill>
                  <a:srgbClr val="0070C0"/>
                </a:solidFill>
              </a:rPr>
              <a:t>A POJO!!</a:t>
            </a:r>
            <a:endParaRPr lang="en-US" sz="3200" b="1" dirty="0">
              <a:solidFill>
                <a:srgbClr val="0070C0"/>
              </a:solidFill>
            </a:endParaRPr>
          </a:p>
        </p:txBody>
      </p:sp>
      <p:sp>
        <p:nvSpPr>
          <p:cNvPr id="23" name="TextBox 22"/>
          <p:cNvSpPr txBox="1"/>
          <p:nvPr/>
        </p:nvSpPr>
        <p:spPr>
          <a:xfrm>
            <a:off x="0" y="5583477"/>
            <a:ext cx="583849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Is simply the data to be displayed by your View!</a:t>
            </a:r>
            <a:endParaRPr lang="en-US" sz="2000" b="1" dirty="0">
              <a:solidFill>
                <a:srgbClr val="0070C0"/>
              </a:solidFill>
            </a:endParaRPr>
          </a:p>
        </p:txBody>
      </p:sp>
    </p:spTree>
    <p:extLst>
      <p:ext uri="{BB962C8B-B14F-4D97-AF65-F5344CB8AC3E}">
        <p14:creationId xmlns:p14="http://schemas.microsoft.com/office/powerpoint/2010/main" val="3421885265"/>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Create Simple Model and JSF Page</a:t>
            </a:r>
          </a:p>
          <a:p>
            <a:pPr marL="514350" indent="-514350">
              <a:buFont typeface="+mj-lt"/>
              <a:buAutoNum type="arabicPeriod"/>
            </a:pPr>
            <a:r>
              <a:rPr lang="en-US" sz="3200" b="0" dirty="0" smtClean="0">
                <a:latin typeface="+mn-lt"/>
              </a:rPr>
              <a:t>See the In-Class Activity #2b that I posted in an Announcement.</a:t>
            </a:r>
          </a:p>
          <a:p>
            <a:pPr marL="914400" lvl="1" indent="-514350"/>
            <a:r>
              <a:rPr lang="en-US" b="0" dirty="0" smtClean="0">
                <a:latin typeface="+mn-lt"/>
              </a:rPr>
              <a:t>Create a Dynamic Web Application.</a:t>
            </a:r>
          </a:p>
          <a:p>
            <a:pPr marL="914400" lvl="1" indent="-514350"/>
            <a:r>
              <a:rPr lang="en-US" b="0" dirty="0" smtClean="0">
                <a:latin typeface="+mn-lt"/>
              </a:rPr>
              <a:t>Enable JSF (i.e. also called a Facet in Eclipse).</a:t>
            </a:r>
          </a:p>
          <a:p>
            <a:pPr marL="914400" lvl="1" indent="-514350"/>
            <a:r>
              <a:rPr lang="en-US" b="0" dirty="0" smtClean="0">
                <a:latin typeface="+mn-lt"/>
              </a:rPr>
              <a:t>Create an Object Model class. </a:t>
            </a:r>
          </a:p>
          <a:p>
            <a:pPr marL="514350" indent="-514350" algn="ctr">
              <a:buFont typeface="+mj-lt"/>
              <a:buAutoNum type="arabicPeriod"/>
            </a:pP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3880314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37344617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09615" y="852433"/>
            <a:ext cx="4545814" cy="5095156"/>
          </a:xfrm>
          <a:prstGeom prst="rect">
            <a:avLst/>
          </a:prstGeom>
        </p:spPr>
      </p:pic>
      <p:sp>
        <p:nvSpPr>
          <p:cNvPr id="15362" name="Rectangle 4"/>
          <p:cNvSpPr>
            <a:spLocks noGrp="1" noChangeArrowheads="1"/>
          </p:cNvSpPr>
          <p:nvPr>
            <p:ph type="title"/>
          </p:nvPr>
        </p:nvSpPr>
        <p:spPr>
          <a:xfrm>
            <a:off x="356259" y="228600"/>
            <a:ext cx="11471563" cy="609600"/>
          </a:xfrm>
        </p:spPr>
        <p:txBody>
          <a:bodyPr>
            <a:noAutofit/>
          </a:bodyPr>
          <a:lstStyle/>
          <a:p>
            <a:pPr>
              <a:defRPr/>
            </a:pPr>
            <a:r>
              <a:rPr lang="en-US" altLang="en-US" dirty="0" smtClean="0">
                <a:solidFill>
                  <a:schemeClr val="tx1">
                    <a:lumMod val="75000"/>
                    <a:lumOff val="25000"/>
                  </a:schemeClr>
                </a:solidFill>
                <a:latin typeface="+mn-lt"/>
              </a:rPr>
              <a:t>How is a Dynamic Web Project Laid Out?</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47</a:t>
            </a:fld>
            <a:endParaRPr lang="en-US" altLang="en-US" sz="1000">
              <a:latin typeface="+mn-lt"/>
            </a:endParaRPr>
          </a:p>
        </p:txBody>
      </p:sp>
      <p:sp>
        <p:nvSpPr>
          <p:cNvPr id="8" name="TextBox 7"/>
          <p:cNvSpPr txBox="1"/>
          <p:nvPr/>
        </p:nvSpPr>
        <p:spPr>
          <a:xfrm>
            <a:off x="9518469" y="4972649"/>
            <a:ext cx="2268625" cy="369332"/>
          </a:xfrm>
          <a:prstGeom prst="rect">
            <a:avLst/>
          </a:prstGeom>
          <a:noFill/>
        </p:spPr>
        <p:txBody>
          <a:bodyPr wrap="square" rtlCol="0">
            <a:spAutoFit/>
          </a:bodyPr>
          <a:lstStyle/>
          <a:p>
            <a:r>
              <a:rPr lang="en-US" dirty="0" smtClean="0">
                <a:solidFill>
                  <a:srgbClr val="00B050"/>
                </a:solidFill>
              </a:rPr>
              <a:t>JSF Configuration.</a:t>
            </a:r>
            <a:endParaRPr lang="en-US" dirty="0">
              <a:solidFill>
                <a:srgbClr val="00B050"/>
              </a:solidFill>
            </a:endParaRPr>
          </a:p>
        </p:txBody>
      </p:sp>
      <p:cxnSp>
        <p:nvCxnSpPr>
          <p:cNvPr id="13" name="Straight Arrow Connector 12"/>
          <p:cNvCxnSpPr/>
          <p:nvPr/>
        </p:nvCxnSpPr>
        <p:spPr>
          <a:xfrm>
            <a:off x="2444295" y="2087078"/>
            <a:ext cx="117565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79414" y="5157315"/>
            <a:ext cx="353905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4703" y="1486913"/>
            <a:ext cx="1829592" cy="1200329"/>
          </a:xfrm>
          <a:prstGeom prst="rect">
            <a:avLst/>
          </a:prstGeom>
          <a:noFill/>
        </p:spPr>
        <p:txBody>
          <a:bodyPr wrap="square" rtlCol="0">
            <a:spAutoFit/>
          </a:bodyPr>
          <a:lstStyle/>
          <a:p>
            <a:pPr algn="r"/>
            <a:r>
              <a:rPr lang="en-US" dirty="0" smtClean="0">
                <a:solidFill>
                  <a:srgbClr val="00B050"/>
                </a:solidFill>
              </a:rPr>
              <a:t>All Java code separated logically by packages.</a:t>
            </a:r>
            <a:endParaRPr lang="en-US" dirty="0">
              <a:solidFill>
                <a:srgbClr val="00B050"/>
              </a:solidFill>
            </a:endParaRPr>
          </a:p>
        </p:txBody>
      </p:sp>
      <p:cxnSp>
        <p:nvCxnSpPr>
          <p:cNvPr id="18" name="Straight Arrow Connector 17"/>
          <p:cNvCxnSpPr/>
          <p:nvPr/>
        </p:nvCxnSpPr>
        <p:spPr>
          <a:xfrm>
            <a:off x="2444295" y="4649725"/>
            <a:ext cx="1489167"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5663" y="3911061"/>
            <a:ext cx="1829592" cy="1477328"/>
          </a:xfrm>
          <a:prstGeom prst="rect">
            <a:avLst/>
          </a:prstGeom>
          <a:noFill/>
        </p:spPr>
        <p:txBody>
          <a:bodyPr wrap="square" rtlCol="0">
            <a:spAutoFit/>
          </a:bodyPr>
          <a:lstStyle/>
          <a:p>
            <a:pPr algn="r"/>
            <a:r>
              <a:rPr lang="en-US" dirty="0" smtClean="0">
                <a:solidFill>
                  <a:srgbClr val="00B050"/>
                </a:solidFill>
              </a:rPr>
              <a:t>STANDARD directory were web configuration and JSF pages go.</a:t>
            </a:r>
            <a:endParaRPr lang="en-US" dirty="0">
              <a:solidFill>
                <a:srgbClr val="00B050"/>
              </a:solidFill>
            </a:endParaRPr>
          </a:p>
        </p:txBody>
      </p:sp>
      <p:sp>
        <p:nvSpPr>
          <p:cNvPr id="14" name="TextBox 13"/>
          <p:cNvSpPr txBox="1"/>
          <p:nvPr/>
        </p:nvSpPr>
        <p:spPr>
          <a:xfrm>
            <a:off x="9518469" y="5203723"/>
            <a:ext cx="2534194" cy="369332"/>
          </a:xfrm>
          <a:prstGeom prst="rect">
            <a:avLst/>
          </a:prstGeom>
          <a:noFill/>
        </p:spPr>
        <p:txBody>
          <a:bodyPr wrap="square" rtlCol="0">
            <a:spAutoFit/>
          </a:bodyPr>
          <a:lstStyle/>
          <a:p>
            <a:r>
              <a:rPr lang="en-US" dirty="0" smtClean="0">
                <a:solidFill>
                  <a:srgbClr val="00B050"/>
                </a:solidFill>
              </a:rPr>
              <a:t>Web App Configuration.</a:t>
            </a:r>
            <a:endParaRPr lang="en-US" dirty="0">
              <a:solidFill>
                <a:srgbClr val="00B050"/>
              </a:solidFill>
            </a:endParaRPr>
          </a:p>
        </p:txBody>
      </p:sp>
      <p:cxnSp>
        <p:nvCxnSpPr>
          <p:cNvPr id="16" name="Straight Arrow Connector 15"/>
          <p:cNvCxnSpPr/>
          <p:nvPr/>
        </p:nvCxnSpPr>
        <p:spPr>
          <a:xfrm flipH="1">
            <a:off x="5979414" y="5388389"/>
            <a:ext cx="353905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972704"/>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58932"/>
            <a:ext cx="11471563" cy="609600"/>
          </a:xfrm>
        </p:spPr>
        <p:txBody>
          <a:bodyPr>
            <a:noAutofit/>
          </a:bodyPr>
          <a:lstStyle/>
          <a:p>
            <a:pPr>
              <a:defRPr/>
            </a:pPr>
            <a:r>
              <a:rPr lang="en-US" altLang="en-US" dirty="0" smtClean="0">
                <a:solidFill>
                  <a:schemeClr val="tx1">
                    <a:lumMod val="75000"/>
                    <a:lumOff val="25000"/>
                  </a:schemeClr>
                </a:solidFill>
                <a:latin typeface="+mn-lt"/>
              </a:rPr>
              <a:t>What are Managed Beans?</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48</a:t>
            </a:fld>
            <a:endParaRPr lang="en-US" altLang="en-US" sz="1000">
              <a:latin typeface="+mn-lt"/>
            </a:endParaRPr>
          </a:p>
        </p:txBody>
      </p:sp>
      <p:sp>
        <p:nvSpPr>
          <p:cNvPr id="32771" name="Rectangle 1"/>
          <p:cNvSpPr>
            <a:spLocks noChangeArrowheads="1"/>
          </p:cNvSpPr>
          <p:nvPr/>
        </p:nvSpPr>
        <p:spPr bwMode="auto">
          <a:xfrm>
            <a:off x="356259" y="1212168"/>
            <a:ext cx="526077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sz="2000" b="1" dirty="0" smtClean="0">
                <a:solidFill>
                  <a:srgbClr val="0070C0"/>
                </a:solidFill>
                <a:latin typeface="+mn-lt"/>
                <a:ea typeface="Corbel" charset="0"/>
                <a:cs typeface="Corbel" charset="0"/>
              </a:rPr>
              <a:t>Managed Beans </a:t>
            </a:r>
            <a:r>
              <a:rPr lang="en-US" altLang="en-US" sz="2000" dirty="0" smtClean="0">
                <a:latin typeface="+mn-lt"/>
                <a:ea typeface="Corbel" charset="0"/>
                <a:cs typeface="Corbel" charset="0"/>
              </a:rPr>
              <a:t>are Java classes that are </a:t>
            </a:r>
            <a:r>
              <a:rPr lang="en-US" altLang="en-US" sz="2000" u="sng" dirty="0" smtClean="0">
                <a:latin typeface="+mn-lt"/>
                <a:ea typeface="Corbel" charset="0"/>
                <a:cs typeface="Corbel" charset="0"/>
              </a:rPr>
              <a:t>managed</a:t>
            </a:r>
            <a:r>
              <a:rPr lang="en-US" altLang="en-US" sz="2000" dirty="0" smtClean="0">
                <a:latin typeface="+mn-lt"/>
                <a:ea typeface="Corbel" charset="0"/>
                <a:cs typeface="Corbel" charset="0"/>
              </a:rPr>
              <a:t> by the JSF framework.</a:t>
            </a:r>
          </a:p>
          <a:p>
            <a:pPr marL="514350" indent="-514350">
              <a:buFont typeface="Arial" panose="020B0604020202020204" pitchFamily="34" charset="0"/>
              <a:buChar char="•"/>
            </a:pPr>
            <a:r>
              <a:rPr lang="en-US" altLang="en-US" sz="2000" dirty="0" smtClean="0">
                <a:latin typeface="+mn-lt"/>
                <a:ea typeface="Corbel" charset="0"/>
                <a:cs typeface="Corbel" charset="0"/>
              </a:rPr>
              <a:t>An Object Model (and Controller) class is one example of a Managed Bean.</a:t>
            </a:r>
          </a:p>
          <a:p>
            <a:pPr marL="514350" indent="-514350">
              <a:buFont typeface="Arial" panose="020B0604020202020204" pitchFamily="34" charset="0"/>
              <a:buChar char="•"/>
            </a:pPr>
            <a:r>
              <a:rPr lang="en-US" altLang="en-US" sz="2000" dirty="0" smtClean="0">
                <a:latin typeface="+mn-lt"/>
                <a:ea typeface="Corbel" charset="0"/>
                <a:cs typeface="Corbel" charset="0"/>
              </a:rPr>
              <a:t>This means that you generally do not instantiate the classes directly nor destroy these classes directly. Their lifecycle is managed and controlled by the JSF framework.</a:t>
            </a:r>
          </a:p>
          <a:p>
            <a:pPr marL="514350" indent="-514350">
              <a:buFont typeface="Arial" panose="020B0604020202020204" pitchFamily="34" charset="0"/>
              <a:buChar char="•"/>
            </a:pPr>
            <a:r>
              <a:rPr lang="en-US" altLang="en-US" sz="2000" dirty="0" smtClean="0">
                <a:latin typeface="+mn-lt"/>
                <a:ea typeface="Corbel" charset="0"/>
                <a:cs typeface="Corbel" charset="0"/>
              </a:rPr>
              <a:t>You use annotations to decorate your code versus writing lots of configuration in XML files</a:t>
            </a:r>
            <a:r>
              <a:rPr lang="en-US" altLang="en-US" dirty="0" smtClean="0">
                <a:latin typeface="+mn-lt"/>
                <a:ea typeface="Corbel" charset="0"/>
                <a:cs typeface="Corbel" charset="0"/>
              </a:rPr>
              <a:t>.</a:t>
            </a:r>
          </a:p>
          <a:p>
            <a:pPr marL="514350" indent="-514350">
              <a:buFont typeface="Arial" panose="020B0604020202020204" pitchFamily="34" charset="0"/>
              <a:buChar char="•"/>
            </a:pPr>
            <a:r>
              <a:rPr lang="en-US" altLang="en-US" sz="2000" dirty="0" smtClean="0">
                <a:latin typeface="+mn-lt"/>
                <a:ea typeface="Corbel" charset="0"/>
                <a:cs typeface="Corbel" charset="0"/>
              </a:rPr>
              <a:t>Use the @</a:t>
            </a:r>
            <a:r>
              <a:rPr lang="en-US" altLang="en-US" sz="2000" dirty="0" err="1" smtClean="0">
                <a:latin typeface="+mn-lt"/>
                <a:ea typeface="Corbel" charset="0"/>
                <a:cs typeface="Corbel" charset="0"/>
              </a:rPr>
              <a:t>ManagedBean</a:t>
            </a:r>
            <a:r>
              <a:rPr lang="en-US" altLang="en-US" sz="2000" dirty="0" smtClean="0">
                <a:latin typeface="+mn-lt"/>
                <a:ea typeface="Corbel" charset="0"/>
                <a:cs typeface="Corbel" charset="0"/>
              </a:rPr>
              <a:t> annotation!</a:t>
            </a:r>
            <a:endParaRPr lang="en-US" altLang="en-US" sz="2000" dirty="0">
              <a:latin typeface="+mn-lt"/>
              <a:ea typeface="Corbel" charset="0"/>
              <a:cs typeface="Corbel" charset="0"/>
            </a:endParaRPr>
          </a:p>
        </p:txBody>
      </p:sp>
      <p:pic>
        <p:nvPicPr>
          <p:cNvPr id="2" name="Picture 1"/>
          <p:cNvPicPr>
            <a:picLocks noChangeAspect="1"/>
          </p:cNvPicPr>
          <p:nvPr/>
        </p:nvPicPr>
        <p:blipFill>
          <a:blip r:embed="rId3"/>
          <a:stretch>
            <a:fillRect/>
          </a:stretch>
        </p:blipFill>
        <p:spPr>
          <a:xfrm>
            <a:off x="5838490" y="905190"/>
            <a:ext cx="3371429" cy="5047619"/>
          </a:xfrm>
          <a:prstGeom prst="rect">
            <a:avLst/>
          </a:prstGeom>
        </p:spPr>
      </p:pic>
      <p:cxnSp>
        <p:nvCxnSpPr>
          <p:cNvPr id="13" name="Straight Arrow Connector 12"/>
          <p:cNvCxnSpPr/>
          <p:nvPr/>
        </p:nvCxnSpPr>
        <p:spPr>
          <a:xfrm flipH="1">
            <a:off x="6749143" y="1550173"/>
            <a:ext cx="3100251"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849394" y="1258339"/>
            <a:ext cx="2268625" cy="646331"/>
          </a:xfrm>
          <a:prstGeom prst="rect">
            <a:avLst/>
          </a:prstGeom>
          <a:noFill/>
        </p:spPr>
        <p:txBody>
          <a:bodyPr wrap="square" rtlCol="0">
            <a:spAutoFit/>
          </a:bodyPr>
          <a:lstStyle/>
          <a:p>
            <a:r>
              <a:rPr lang="en-US" dirty="0" smtClean="0">
                <a:solidFill>
                  <a:srgbClr val="00B050"/>
                </a:solidFill>
              </a:rPr>
              <a:t>Mark this class to be managed by JSF.</a:t>
            </a:r>
            <a:endParaRPr lang="en-US" dirty="0">
              <a:solidFill>
                <a:srgbClr val="00B050"/>
              </a:solidFill>
            </a:endParaRPr>
          </a:p>
        </p:txBody>
      </p:sp>
    </p:spTree>
    <p:extLst>
      <p:ext uri="{BB962C8B-B14F-4D97-AF65-F5344CB8AC3E}">
        <p14:creationId xmlns:p14="http://schemas.microsoft.com/office/powerpoint/2010/main" val="21973514"/>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58932"/>
            <a:ext cx="11471563" cy="609600"/>
          </a:xfrm>
        </p:spPr>
        <p:txBody>
          <a:bodyPr>
            <a:noAutofit/>
          </a:bodyPr>
          <a:lstStyle/>
          <a:p>
            <a:pPr>
              <a:defRPr/>
            </a:pPr>
            <a:r>
              <a:rPr lang="en-US" altLang="en-US" dirty="0" smtClean="0">
                <a:solidFill>
                  <a:schemeClr val="tx1">
                    <a:lumMod val="75000"/>
                    <a:lumOff val="25000"/>
                  </a:schemeClr>
                </a:solidFill>
                <a:latin typeface="+mn-lt"/>
              </a:rPr>
              <a:t>What are Bean Scopes?</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49</a:t>
            </a:fld>
            <a:endParaRPr lang="en-US" altLang="en-US" sz="1000">
              <a:latin typeface="+mn-lt"/>
            </a:endParaRPr>
          </a:p>
        </p:txBody>
      </p:sp>
      <p:sp>
        <p:nvSpPr>
          <p:cNvPr id="32771" name="Rectangle 1"/>
          <p:cNvSpPr>
            <a:spLocks noChangeArrowheads="1"/>
          </p:cNvSpPr>
          <p:nvPr/>
        </p:nvSpPr>
        <p:spPr bwMode="auto">
          <a:xfrm>
            <a:off x="356259" y="785448"/>
            <a:ext cx="526077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Scopes </a:t>
            </a:r>
            <a:r>
              <a:rPr lang="en-US" altLang="en-US" dirty="0" smtClean="0">
                <a:latin typeface="+mn-lt"/>
                <a:ea typeface="Corbel" charset="0"/>
                <a:cs typeface="Corbel" charset="0"/>
              </a:rPr>
              <a:t>control and define the lifecycle for a </a:t>
            </a:r>
            <a:r>
              <a:rPr lang="en-US" altLang="en-US" u="sng" dirty="0" smtClean="0">
                <a:latin typeface="+mn-lt"/>
                <a:ea typeface="Corbel" charset="0"/>
                <a:cs typeface="Corbel" charset="0"/>
              </a:rPr>
              <a:t>Manage Bean</a:t>
            </a:r>
            <a:r>
              <a:rPr lang="en-US" altLang="en-US" dirty="0" smtClean="0">
                <a:latin typeface="+mn-lt"/>
                <a:ea typeface="Corbel" charset="0"/>
                <a:cs typeface="Corbel" charset="0"/>
              </a:rPr>
              <a:t>.</a:t>
            </a:r>
          </a:p>
          <a:p>
            <a:pPr marL="514350" indent="-514350">
              <a:buFont typeface="Arial" panose="020B0604020202020204" pitchFamily="34" charset="0"/>
              <a:buChar char="•"/>
            </a:pPr>
            <a:r>
              <a:rPr lang="en-US" altLang="en-US" dirty="0" smtClean="0">
                <a:latin typeface="+mn-lt"/>
                <a:ea typeface="Corbel" charset="0"/>
                <a:cs typeface="Corbel" charset="0"/>
              </a:rPr>
              <a:t>This simply defines “how long” the Managed Bean will be available for use by the JSF framework.</a:t>
            </a:r>
          </a:p>
          <a:p>
            <a:pPr marL="514350" indent="-514350">
              <a:buFont typeface="Arial" panose="020B0604020202020204" pitchFamily="34" charset="0"/>
              <a:buChar char="•"/>
            </a:pPr>
            <a:r>
              <a:rPr lang="en-US" altLang="en-US" dirty="0" smtClean="0">
                <a:latin typeface="+mn-lt"/>
                <a:ea typeface="Corbel" charset="0"/>
                <a:cs typeface="Corbel" charset="0"/>
              </a:rPr>
              <a:t>You use annotations to control the Scope:</a:t>
            </a:r>
          </a:p>
          <a:p>
            <a:pPr marL="1257300" lvl="1" indent="-514350">
              <a:buFont typeface="Arial" panose="020B0604020202020204" pitchFamily="34" charset="0"/>
              <a:buChar char="•"/>
            </a:pPr>
            <a:r>
              <a:rPr lang="en-US" altLang="en-US" sz="1800" dirty="0">
                <a:latin typeface="+mn-lt"/>
                <a:ea typeface="Corbel" charset="0"/>
                <a:cs typeface="Corbel" charset="0"/>
              </a:rPr>
              <a:t>@</a:t>
            </a:r>
            <a:r>
              <a:rPr lang="en-US" altLang="en-US" sz="1800" dirty="0" err="1">
                <a:latin typeface="+mn-lt"/>
                <a:ea typeface="Corbel" charset="0"/>
                <a:cs typeface="Corbel" charset="0"/>
              </a:rPr>
              <a:t>RequestScoped</a:t>
            </a:r>
            <a:r>
              <a:rPr lang="en-US" altLang="en-US" sz="1800" dirty="0">
                <a:latin typeface="+mn-lt"/>
                <a:ea typeface="Corbel" charset="0"/>
                <a:cs typeface="Corbel" charset="0"/>
              </a:rPr>
              <a:t> - Bean lives as long as the HTTP request-response lives.</a:t>
            </a:r>
          </a:p>
          <a:p>
            <a:pPr marL="1257300" lvl="1" indent="-514350">
              <a:buFont typeface="Arial" panose="020B0604020202020204" pitchFamily="34" charset="0"/>
              <a:buChar char="•"/>
            </a:pPr>
            <a:r>
              <a:rPr lang="en-US" altLang="en-US" sz="1800" dirty="0">
                <a:latin typeface="+mn-lt"/>
                <a:ea typeface="Corbel" charset="0"/>
                <a:cs typeface="Corbel" charset="0"/>
              </a:rPr>
              <a:t>@</a:t>
            </a:r>
            <a:r>
              <a:rPr lang="en-US" altLang="en-US" sz="1800" dirty="0" err="1">
                <a:latin typeface="+mn-lt"/>
                <a:ea typeface="Corbel" charset="0"/>
                <a:cs typeface="Corbel" charset="0"/>
              </a:rPr>
              <a:t>ViewScoped</a:t>
            </a:r>
            <a:r>
              <a:rPr lang="en-US" altLang="en-US" sz="1800" dirty="0">
                <a:latin typeface="+mn-lt"/>
                <a:ea typeface="Corbel" charset="0"/>
                <a:cs typeface="Corbel" charset="0"/>
              </a:rPr>
              <a:t> - Bean lives as long as the user is interacting with the same JSF view in the browser window/tab.</a:t>
            </a:r>
          </a:p>
          <a:p>
            <a:pPr marL="1257300" lvl="1" indent="-514350">
              <a:buFont typeface="Arial" panose="020B0604020202020204" pitchFamily="34" charset="0"/>
              <a:buChar char="•"/>
            </a:pPr>
            <a:r>
              <a:rPr lang="en-US" altLang="en-US" sz="1800" dirty="0">
                <a:latin typeface="+mn-lt"/>
                <a:ea typeface="Corbel" charset="0"/>
                <a:cs typeface="Corbel" charset="0"/>
              </a:rPr>
              <a:t>@</a:t>
            </a:r>
            <a:r>
              <a:rPr lang="en-US" altLang="en-US" sz="1800" dirty="0" err="1">
                <a:latin typeface="+mn-lt"/>
                <a:ea typeface="Corbel" charset="0"/>
                <a:cs typeface="Corbel" charset="0"/>
              </a:rPr>
              <a:t>SessionScoped</a:t>
            </a:r>
            <a:r>
              <a:rPr lang="en-US" altLang="en-US" sz="1800" dirty="0">
                <a:latin typeface="+mn-lt"/>
                <a:ea typeface="Corbel" charset="0"/>
                <a:cs typeface="Corbel" charset="0"/>
              </a:rPr>
              <a:t> - Bean lives as long as the HTTP session lives.</a:t>
            </a:r>
          </a:p>
          <a:p>
            <a:pPr marL="1257300" lvl="1" indent="-514350">
              <a:buFont typeface="Arial" panose="020B0604020202020204" pitchFamily="34" charset="0"/>
              <a:buChar char="•"/>
            </a:pPr>
            <a:r>
              <a:rPr lang="en-US" altLang="en-US" sz="1800" dirty="0">
                <a:latin typeface="+mn-lt"/>
                <a:ea typeface="Corbel" charset="0"/>
                <a:cs typeface="Corbel" charset="0"/>
              </a:rPr>
              <a:t>@</a:t>
            </a:r>
            <a:r>
              <a:rPr lang="en-US" altLang="en-US" sz="1800" dirty="0" err="1">
                <a:latin typeface="+mn-lt"/>
                <a:ea typeface="Corbel" charset="0"/>
                <a:cs typeface="Corbel" charset="0"/>
              </a:rPr>
              <a:t>ApplicationScoped</a:t>
            </a:r>
            <a:r>
              <a:rPr lang="en-US" altLang="en-US" sz="1800" dirty="0">
                <a:latin typeface="+mn-lt"/>
                <a:ea typeface="Corbel" charset="0"/>
                <a:cs typeface="Corbel" charset="0"/>
              </a:rPr>
              <a:t> - Bean lives as long as the web application lives.</a:t>
            </a:r>
            <a:endParaRPr lang="en-US" altLang="en-US" sz="1800" dirty="0" smtClean="0">
              <a:latin typeface="+mn-lt"/>
              <a:ea typeface="Corbel" charset="0"/>
              <a:cs typeface="Corbel" charset="0"/>
            </a:endParaRPr>
          </a:p>
        </p:txBody>
      </p:sp>
      <p:pic>
        <p:nvPicPr>
          <p:cNvPr id="2" name="Picture 1"/>
          <p:cNvPicPr>
            <a:picLocks noChangeAspect="1"/>
          </p:cNvPicPr>
          <p:nvPr/>
        </p:nvPicPr>
        <p:blipFill>
          <a:blip r:embed="rId3"/>
          <a:stretch>
            <a:fillRect/>
          </a:stretch>
        </p:blipFill>
        <p:spPr>
          <a:xfrm>
            <a:off x="5838490" y="905190"/>
            <a:ext cx="3371429" cy="5047619"/>
          </a:xfrm>
          <a:prstGeom prst="rect">
            <a:avLst/>
          </a:prstGeom>
        </p:spPr>
      </p:pic>
      <p:cxnSp>
        <p:nvCxnSpPr>
          <p:cNvPr id="13" name="Straight Arrow Connector 12"/>
          <p:cNvCxnSpPr/>
          <p:nvPr/>
        </p:nvCxnSpPr>
        <p:spPr>
          <a:xfrm flipH="1">
            <a:off x="6749143" y="1689510"/>
            <a:ext cx="3100251"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849394" y="1227845"/>
            <a:ext cx="2268625" cy="923330"/>
          </a:xfrm>
          <a:prstGeom prst="rect">
            <a:avLst/>
          </a:prstGeom>
          <a:noFill/>
        </p:spPr>
        <p:txBody>
          <a:bodyPr wrap="square" rtlCol="0">
            <a:spAutoFit/>
          </a:bodyPr>
          <a:lstStyle/>
          <a:p>
            <a:r>
              <a:rPr lang="en-US" dirty="0" smtClean="0">
                <a:solidFill>
                  <a:srgbClr val="00B050"/>
                </a:solidFill>
              </a:rPr>
              <a:t>“Alive” as long as an active View is using this Bean.</a:t>
            </a:r>
            <a:endParaRPr lang="en-US" dirty="0">
              <a:solidFill>
                <a:srgbClr val="00B050"/>
              </a:solidFill>
            </a:endParaRPr>
          </a:p>
        </p:txBody>
      </p:sp>
    </p:spTree>
    <p:extLst>
      <p:ext uri="{BB962C8B-B14F-4D97-AF65-F5344CB8AC3E}">
        <p14:creationId xmlns:p14="http://schemas.microsoft.com/office/powerpoint/2010/main" val="1111799188"/>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Topic </a:t>
            </a:r>
            <a:r>
              <a:rPr lang="en-US" dirty="0"/>
              <a:t>2</a:t>
            </a:r>
            <a:r>
              <a:rPr lang="en-US" dirty="0" smtClean="0"/>
              <a:t> Assignment Requirements</a:t>
            </a:r>
            <a:endParaRPr lang="en-US" dirty="0"/>
          </a:p>
        </p:txBody>
      </p:sp>
      <p:sp>
        <p:nvSpPr>
          <p:cNvPr id="4" name="Rectangle 3"/>
          <p:cNvSpPr txBox="1">
            <a:spLocks noChangeArrowheads="1"/>
          </p:cNvSpPr>
          <p:nvPr/>
        </p:nvSpPr>
        <p:spPr>
          <a:xfrm>
            <a:off x="1856682" y="1566224"/>
            <a:ext cx="9542003" cy="1984499"/>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altLang="en-US" sz="2800" dirty="0" smtClean="0"/>
              <a:t>Please pull up the Assignment #2 from the Announcement</a:t>
            </a:r>
          </a:p>
          <a:p>
            <a:pPr marL="457200" indent="-457200">
              <a:buAutoNum type="arabicPeriod"/>
            </a:pPr>
            <a:r>
              <a:rPr lang="en-US" altLang="en-US" dirty="0" smtClean="0"/>
              <a:t>Review the Requirements</a:t>
            </a:r>
          </a:p>
        </p:txBody>
      </p:sp>
      <p:sp>
        <p:nvSpPr>
          <p:cNvPr id="6" name="Rectangle 1"/>
          <p:cNvSpPr>
            <a:spLocks noChangeArrowheads="1"/>
          </p:cNvSpPr>
          <p:nvPr/>
        </p:nvSpPr>
        <p:spPr bwMode="auto">
          <a:xfrm>
            <a:off x="0" y="5532416"/>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62865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dirty="0">
                <a:solidFill>
                  <a:srgbClr val="0070C0"/>
                </a:solidFill>
                <a:latin typeface="Corbel" charset="0"/>
                <a:ea typeface="Corbel" charset="0"/>
                <a:cs typeface="Corbel" charset="0"/>
              </a:rPr>
              <a:t>The Class Project has </a:t>
            </a:r>
            <a:r>
              <a:rPr lang="en-US" altLang="en-US" dirty="0" smtClean="0">
                <a:solidFill>
                  <a:srgbClr val="0070C0"/>
                </a:solidFill>
                <a:latin typeface="Corbel" charset="0"/>
                <a:ea typeface="Corbel" charset="0"/>
                <a:cs typeface="Corbel" charset="0"/>
              </a:rPr>
              <a:t>changed. Please pull up the Project Requirements from the Assignment.</a:t>
            </a:r>
            <a:endParaRPr lang="en-US" altLang="en-US" dirty="0">
              <a:solidFill>
                <a:srgbClr val="0070C0"/>
              </a:solidFill>
              <a:latin typeface="Corbel" charset="0"/>
              <a:ea typeface="Corbel" charset="0"/>
              <a:cs typeface="Corbel" charset="0"/>
            </a:endParaRPr>
          </a:p>
        </p:txBody>
      </p:sp>
    </p:spTree>
    <p:extLst>
      <p:ext uri="{BB962C8B-B14F-4D97-AF65-F5344CB8AC3E}">
        <p14:creationId xmlns:p14="http://schemas.microsoft.com/office/powerpoint/2010/main" val="3960227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58932"/>
            <a:ext cx="11471563" cy="609600"/>
          </a:xfrm>
        </p:spPr>
        <p:txBody>
          <a:bodyPr>
            <a:noAutofit/>
          </a:bodyPr>
          <a:lstStyle/>
          <a:p>
            <a:pPr>
              <a:defRPr/>
            </a:pPr>
            <a:r>
              <a:rPr lang="en-US" altLang="en-US" dirty="0" smtClean="0">
                <a:solidFill>
                  <a:schemeClr val="tx1">
                    <a:lumMod val="75000"/>
                    <a:lumOff val="25000"/>
                  </a:schemeClr>
                </a:solidFill>
                <a:latin typeface="+mn-lt"/>
              </a:rPr>
              <a:t>What is a JSF Page?</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50</a:t>
            </a:fld>
            <a:endParaRPr lang="en-US" altLang="en-US" sz="1000">
              <a:latin typeface="+mn-lt"/>
            </a:endParaRPr>
          </a:p>
        </p:txBody>
      </p:sp>
      <p:sp>
        <p:nvSpPr>
          <p:cNvPr id="32771" name="Rectangle 1"/>
          <p:cNvSpPr>
            <a:spLocks noChangeArrowheads="1"/>
          </p:cNvSpPr>
          <p:nvPr/>
        </p:nvSpPr>
        <p:spPr bwMode="auto">
          <a:xfrm>
            <a:off x="356258" y="785448"/>
            <a:ext cx="1157017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JSF Pages </a:t>
            </a:r>
            <a:r>
              <a:rPr lang="en-US" altLang="en-US" dirty="0" smtClean="0">
                <a:latin typeface="+mn-lt"/>
                <a:ea typeface="Corbel" charset="0"/>
                <a:cs typeface="Corbel" charset="0"/>
              </a:rPr>
              <a:t>are much like regular HTML pages with the following exceptions:</a:t>
            </a:r>
          </a:p>
          <a:p>
            <a:pPr marL="1257300" lvl="1" indent="-514350">
              <a:buFont typeface="Arial" panose="020B0604020202020204" pitchFamily="34" charset="0"/>
              <a:buChar char="•"/>
            </a:pPr>
            <a:r>
              <a:rPr lang="en-US" altLang="en-US" dirty="0" smtClean="0">
                <a:latin typeface="+mn-lt"/>
                <a:ea typeface="Corbel" charset="0"/>
                <a:cs typeface="Corbel" charset="0"/>
              </a:rPr>
              <a:t>They have xhtml extensions meaning they must conform to the XHTML DTD.</a:t>
            </a:r>
          </a:p>
          <a:p>
            <a:pPr marL="1257300" lvl="1" indent="-514350">
              <a:buFont typeface="Arial" panose="020B0604020202020204" pitchFamily="34" charset="0"/>
              <a:buChar char="•"/>
            </a:pPr>
            <a:r>
              <a:rPr lang="en-US" altLang="en-US" dirty="0" smtClean="0">
                <a:latin typeface="+mn-lt"/>
                <a:ea typeface="Corbel" charset="0"/>
                <a:cs typeface="Corbel" charset="0"/>
              </a:rPr>
              <a:t>They use JSF tags in place of all standard HTML controls although in the end JSF tags by default all render HTML tags.</a:t>
            </a:r>
          </a:p>
          <a:p>
            <a:pPr marL="514350" indent="-514350">
              <a:buFont typeface="Arial" panose="020B0604020202020204" pitchFamily="34" charset="0"/>
              <a:buChar char="•"/>
            </a:pPr>
            <a:r>
              <a:rPr lang="en-US" altLang="en-US" dirty="0" smtClean="0">
                <a:latin typeface="+mn-lt"/>
                <a:ea typeface="Corbel" charset="0"/>
                <a:cs typeface="Corbel" charset="0"/>
              </a:rPr>
              <a:t>And unlike JSP’s you CANNOT write Java code in your markup (and that is good)!.</a:t>
            </a:r>
          </a:p>
        </p:txBody>
      </p:sp>
      <p:cxnSp>
        <p:nvCxnSpPr>
          <p:cNvPr id="13" name="Straight Arrow Connector 12"/>
          <p:cNvCxnSpPr/>
          <p:nvPr/>
        </p:nvCxnSpPr>
        <p:spPr>
          <a:xfrm>
            <a:off x="4434245" y="2886243"/>
            <a:ext cx="1" cy="323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98817" y="2588121"/>
            <a:ext cx="905693" cy="369332"/>
          </a:xfrm>
          <a:prstGeom prst="rect">
            <a:avLst/>
          </a:prstGeom>
          <a:noFill/>
        </p:spPr>
        <p:txBody>
          <a:bodyPr wrap="square" rtlCol="0">
            <a:spAutoFit/>
          </a:bodyPr>
          <a:lstStyle/>
          <a:p>
            <a:r>
              <a:rPr lang="en-US" dirty="0" smtClean="0">
                <a:solidFill>
                  <a:srgbClr val="00B050"/>
                </a:solidFill>
              </a:rPr>
              <a:t>XHTML</a:t>
            </a:r>
            <a:endParaRPr lang="en-US" dirty="0">
              <a:solidFill>
                <a:srgbClr val="00B050"/>
              </a:solidFill>
            </a:endParaRPr>
          </a:p>
        </p:txBody>
      </p:sp>
      <p:pic>
        <p:nvPicPr>
          <p:cNvPr id="2" name="Picture 1"/>
          <p:cNvPicPr>
            <a:picLocks noChangeAspect="1"/>
          </p:cNvPicPr>
          <p:nvPr/>
        </p:nvPicPr>
        <p:blipFill>
          <a:blip r:embed="rId3"/>
          <a:stretch>
            <a:fillRect/>
          </a:stretch>
        </p:blipFill>
        <p:spPr>
          <a:xfrm>
            <a:off x="1222436" y="3237372"/>
            <a:ext cx="10209877" cy="2658332"/>
          </a:xfrm>
          <a:prstGeom prst="rect">
            <a:avLst/>
          </a:prstGeom>
        </p:spPr>
      </p:pic>
      <p:cxnSp>
        <p:nvCxnSpPr>
          <p:cNvPr id="9" name="Straight Arrow Connector 8"/>
          <p:cNvCxnSpPr/>
          <p:nvPr/>
        </p:nvCxnSpPr>
        <p:spPr>
          <a:xfrm>
            <a:off x="781070" y="3492879"/>
            <a:ext cx="44136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4352" y="2957453"/>
            <a:ext cx="905693" cy="1200329"/>
          </a:xfrm>
          <a:prstGeom prst="rect">
            <a:avLst/>
          </a:prstGeom>
          <a:noFill/>
        </p:spPr>
        <p:txBody>
          <a:bodyPr wrap="square" rtlCol="0">
            <a:spAutoFit/>
          </a:bodyPr>
          <a:lstStyle/>
          <a:p>
            <a:pPr algn="r"/>
            <a:r>
              <a:rPr lang="en-US" dirty="0" smtClean="0">
                <a:solidFill>
                  <a:srgbClr val="00B050"/>
                </a:solidFill>
              </a:rPr>
              <a:t>Only a few HTML tags</a:t>
            </a:r>
            <a:endParaRPr lang="en-US" dirty="0">
              <a:solidFill>
                <a:srgbClr val="00B050"/>
              </a:solidFill>
            </a:endParaRPr>
          </a:p>
        </p:txBody>
      </p:sp>
      <p:cxnSp>
        <p:nvCxnSpPr>
          <p:cNvPr id="12" name="Straight Arrow Connector 11"/>
          <p:cNvCxnSpPr/>
          <p:nvPr/>
        </p:nvCxnSpPr>
        <p:spPr>
          <a:xfrm flipH="1">
            <a:off x="5425784" y="3828159"/>
            <a:ext cx="985979"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411763" y="3366495"/>
            <a:ext cx="2325837" cy="923330"/>
          </a:xfrm>
          <a:prstGeom prst="rect">
            <a:avLst/>
          </a:prstGeom>
          <a:noFill/>
        </p:spPr>
        <p:txBody>
          <a:bodyPr wrap="square" rtlCol="0">
            <a:spAutoFit/>
          </a:bodyPr>
          <a:lstStyle/>
          <a:p>
            <a:r>
              <a:rPr lang="en-US" dirty="0" smtClean="0">
                <a:solidFill>
                  <a:srgbClr val="00B050"/>
                </a:solidFill>
              </a:rPr>
              <a:t>Should include these tag libraries. Notice the namespaces!</a:t>
            </a:r>
            <a:endParaRPr lang="en-US" dirty="0">
              <a:solidFill>
                <a:srgbClr val="00B050"/>
              </a:solidFill>
            </a:endParaRPr>
          </a:p>
        </p:txBody>
      </p:sp>
      <p:cxnSp>
        <p:nvCxnSpPr>
          <p:cNvPr id="8" name="Straight Connector 7"/>
          <p:cNvCxnSpPr/>
          <p:nvPr/>
        </p:nvCxnSpPr>
        <p:spPr>
          <a:xfrm flipH="1">
            <a:off x="1393371" y="4023360"/>
            <a:ext cx="252550"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393371" y="4023360"/>
            <a:ext cx="0" cy="26646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132320" y="4450080"/>
            <a:ext cx="4119154" cy="1477328"/>
          </a:xfrm>
          <a:prstGeom prst="rect">
            <a:avLst/>
          </a:prstGeom>
          <a:noFill/>
        </p:spPr>
        <p:txBody>
          <a:bodyPr wrap="square" rtlCol="0">
            <a:spAutoFit/>
          </a:bodyPr>
          <a:lstStyle/>
          <a:p>
            <a:pPr algn="ctr"/>
            <a:r>
              <a:rPr lang="en-US" dirty="0" smtClean="0">
                <a:solidFill>
                  <a:srgbClr val="0070C0"/>
                </a:solidFill>
              </a:rPr>
              <a:t>A Tag library is a collection of defined tags that are “imported” for use in your page. Tag libraries are put in a namespace which is then used as prefix and colon along with the tag name.</a:t>
            </a:r>
            <a:endParaRPr lang="en-US" dirty="0">
              <a:solidFill>
                <a:srgbClr val="0070C0"/>
              </a:solidFill>
            </a:endParaRPr>
          </a:p>
        </p:txBody>
      </p:sp>
      <p:sp>
        <p:nvSpPr>
          <p:cNvPr id="16" name="Oval 15"/>
          <p:cNvSpPr/>
          <p:nvPr/>
        </p:nvSpPr>
        <p:spPr>
          <a:xfrm>
            <a:off x="2113255" y="3940307"/>
            <a:ext cx="325144" cy="182639"/>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02699"/>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95861" y="3093772"/>
            <a:ext cx="10209877" cy="2658332"/>
          </a:xfrm>
          <a:prstGeom prst="rect">
            <a:avLst/>
          </a:prstGeom>
        </p:spPr>
      </p:pic>
      <p:sp>
        <p:nvSpPr>
          <p:cNvPr id="15362" name="Rectangle 4"/>
          <p:cNvSpPr>
            <a:spLocks noGrp="1" noChangeArrowheads="1"/>
          </p:cNvSpPr>
          <p:nvPr>
            <p:ph type="title"/>
          </p:nvPr>
        </p:nvSpPr>
        <p:spPr>
          <a:xfrm>
            <a:off x="356259" y="158932"/>
            <a:ext cx="11471563" cy="609600"/>
          </a:xfrm>
        </p:spPr>
        <p:txBody>
          <a:bodyPr>
            <a:noAutofit/>
          </a:bodyPr>
          <a:lstStyle/>
          <a:p>
            <a:pPr>
              <a:defRPr/>
            </a:pPr>
            <a:r>
              <a:rPr lang="en-US" altLang="en-US" dirty="0" smtClean="0">
                <a:solidFill>
                  <a:schemeClr val="tx1">
                    <a:lumMod val="75000"/>
                    <a:lumOff val="25000"/>
                  </a:schemeClr>
                </a:solidFill>
                <a:latin typeface="+mn-lt"/>
              </a:rPr>
              <a:t>How do I bind Model Data to a View?</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51</a:t>
            </a:fld>
            <a:endParaRPr lang="en-US" altLang="en-US" sz="1000">
              <a:latin typeface="+mn-lt"/>
            </a:endParaRPr>
          </a:p>
        </p:txBody>
      </p:sp>
      <p:sp>
        <p:nvSpPr>
          <p:cNvPr id="32771" name="Rectangle 1"/>
          <p:cNvSpPr>
            <a:spLocks noChangeArrowheads="1"/>
          </p:cNvSpPr>
          <p:nvPr/>
        </p:nvSpPr>
        <p:spPr bwMode="auto">
          <a:xfrm>
            <a:off x="356258" y="785448"/>
            <a:ext cx="1157017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Binding </a:t>
            </a:r>
            <a:r>
              <a:rPr lang="en-US" altLang="en-US" dirty="0" smtClean="0">
                <a:latin typeface="+mn-lt"/>
                <a:ea typeface="Corbel" charset="0"/>
                <a:cs typeface="Corbel" charset="0"/>
              </a:rPr>
              <a:t>a Managed Bean’s properties (Object Model Data) to a View is done with the JSF Expression Language (EL) syntax: #{</a:t>
            </a:r>
            <a:r>
              <a:rPr lang="en-US" altLang="en-US" dirty="0" err="1" smtClean="0">
                <a:latin typeface="+mn-lt"/>
                <a:ea typeface="Corbel" charset="0"/>
                <a:cs typeface="Corbel" charset="0"/>
              </a:rPr>
              <a:t>beanName.property</a:t>
            </a:r>
            <a:r>
              <a:rPr lang="en-US" altLang="en-US" dirty="0" smtClean="0">
                <a:latin typeface="+mn-lt"/>
                <a:ea typeface="Corbel" charset="0"/>
                <a:cs typeface="Corbel" charset="0"/>
              </a:rPr>
              <a:t>}</a:t>
            </a:r>
          </a:p>
          <a:p>
            <a:pPr marL="514350" indent="-514350">
              <a:buClr>
                <a:schemeClr val="tx1"/>
              </a:buClr>
              <a:buFont typeface="Arial" panose="020B0604020202020204" pitchFamily="34" charset="0"/>
              <a:buChar char="•"/>
            </a:pPr>
            <a:r>
              <a:rPr lang="en-US" altLang="en-US" dirty="0" smtClean="0">
                <a:latin typeface="+mn-lt"/>
                <a:ea typeface="Corbel" charset="0"/>
                <a:cs typeface="Corbel" charset="0"/>
              </a:rPr>
              <a:t>JSF looks for a bean in the scope of the page that requested to use the bean. If you do not give the Managed Bean another name it simply looks for a class by that name.</a:t>
            </a:r>
          </a:p>
          <a:p>
            <a:pPr marL="514350" indent="-514350">
              <a:buFont typeface="Arial" panose="020B0604020202020204" pitchFamily="34" charset="0"/>
              <a:buChar char="•"/>
            </a:pPr>
            <a:r>
              <a:rPr lang="en-US" altLang="en-US" dirty="0" smtClean="0">
                <a:latin typeface="+mn-lt"/>
                <a:ea typeface="Corbel" charset="0"/>
                <a:cs typeface="Corbel" charset="0"/>
              </a:rPr>
              <a:t>Remember, this is all being executed on the Server AND NOT the Client. The JSF framework is dynamically building HTML pages using Server-Side technology.</a:t>
            </a:r>
          </a:p>
        </p:txBody>
      </p:sp>
      <p:cxnSp>
        <p:nvCxnSpPr>
          <p:cNvPr id="13" name="Straight Arrow Connector 12"/>
          <p:cNvCxnSpPr/>
          <p:nvPr/>
        </p:nvCxnSpPr>
        <p:spPr>
          <a:xfrm flipH="1" flipV="1">
            <a:off x="3953695" y="5194780"/>
            <a:ext cx="452842" cy="41798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72937" y="5645855"/>
            <a:ext cx="5120640" cy="369332"/>
          </a:xfrm>
          <a:prstGeom prst="rect">
            <a:avLst/>
          </a:prstGeom>
          <a:noFill/>
        </p:spPr>
        <p:txBody>
          <a:bodyPr wrap="square" rtlCol="0">
            <a:spAutoFit/>
          </a:bodyPr>
          <a:lstStyle/>
          <a:p>
            <a:r>
              <a:rPr lang="en-US" dirty="0" smtClean="0">
                <a:solidFill>
                  <a:srgbClr val="00B050"/>
                </a:solidFill>
              </a:rPr>
              <a:t>Binding 2 properties from the User Managed Bean.</a:t>
            </a:r>
            <a:endParaRPr lang="en-US" dirty="0">
              <a:solidFill>
                <a:srgbClr val="00B050"/>
              </a:solidFill>
            </a:endParaRPr>
          </a:p>
        </p:txBody>
      </p:sp>
      <p:cxnSp>
        <p:nvCxnSpPr>
          <p:cNvPr id="11" name="Straight Arrow Connector 10"/>
          <p:cNvCxnSpPr/>
          <p:nvPr/>
        </p:nvCxnSpPr>
        <p:spPr>
          <a:xfrm flipV="1">
            <a:off x="4406537" y="5194780"/>
            <a:ext cx="518159" cy="41798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075718"/>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Create Simple Model and JSF Page</a:t>
            </a:r>
          </a:p>
          <a:p>
            <a:pPr marL="514350" indent="-514350">
              <a:buFont typeface="+mj-lt"/>
              <a:buAutoNum type="arabicPeriod"/>
            </a:pPr>
            <a:r>
              <a:rPr lang="en-US" sz="3200" b="0" dirty="0" smtClean="0">
                <a:latin typeface="+mn-lt"/>
              </a:rPr>
              <a:t>See the In-Class Activity #2b that I posted in an Announcement.</a:t>
            </a:r>
          </a:p>
          <a:p>
            <a:pPr marL="914400" lvl="1" indent="-514350"/>
            <a:r>
              <a:rPr lang="en-US" b="0" dirty="0" smtClean="0">
                <a:latin typeface="+mn-lt"/>
              </a:rPr>
              <a:t>Create a JSF Page (and configure JSF to handle requests).</a:t>
            </a:r>
          </a:p>
          <a:p>
            <a:pPr marL="914400" lvl="1" indent="-514350"/>
            <a:r>
              <a:rPr lang="en-US" b="0" dirty="0" smtClean="0">
                <a:latin typeface="+mn-lt"/>
              </a:rPr>
              <a:t>Request a JSF Page and bind/render Model Data to it. </a:t>
            </a:r>
          </a:p>
          <a:p>
            <a:pPr marL="514350" indent="-514350" algn="ctr">
              <a:buFont typeface="+mj-lt"/>
              <a:buAutoNum type="arabicPeriod"/>
            </a:pP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1623491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2009744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71013"/>
            <a:ext cx="11471563" cy="609600"/>
          </a:xfrm>
        </p:spPr>
        <p:txBody>
          <a:bodyPr>
            <a:noAutofit/>
          </a:bodyPr>
          <a:lstStyle/>
          <a:p>
            <a:pPr>
              <a:defRPr/>
            </a:pPr>
            <a:r>
              <a:rPr lang="en-US" altLang="en-US" dirty="0" smtClean="0">
                <a:solidFill>
                  <a:schemeClr val="tx1">
                    <a:lumMod val="75000"/>
                    <a:lumOff val="25000"/>
                  </a:schemeClr>
                </a:solidFill>
                <a:latin typeface="+mn-lt"/>
              </a:rPr>
              <a:t>What are Controllers?</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54</a:t>
            </a:fld>
            <a:endParaRPr lang="en-US" altLang="en-US" sz="1000">
              <a:latin typeface="+mn-lt"/>
            </a:endParaRPr>
          </a:p>
        </p:txBody>
      </p:sp>
      <p:sp>
        <p:nvSpPr>
          <p:cNvPr id="32771" name="Rectangle 1"/>
          <p:cNvSpPr>
            <a:spLocks noChangeArrowheads="1"/>
          </p:cNvSpPr>
          <p:nvPr/>
        </p:nvSpPr>
        <p:spPr bwMode="auto">
          <a:xfrm>
            <a:off x="356259" y="769727"/>
            <a:ext cx="114715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sz="2000" b="1" dirty="0" smtClean="0">
                <a:solidFill>
                  <a:srgbClr val="0070C0"/>
                </a:solidFill>
                <a:latin typeface="+mn-lt"/>
                <a:ea typeface="Corbel" charset="0"/>
                <a:cs typeface="Corbel" charset="0"/>
              </a:rPr>
              <a:t>Controllers</a:t>
            </a:r>
            <a:r>
              <a:rPr lang="en-US" altLang="en-US" sz="2000" dirty="0" smtClean="0">
                <a:solidFill>
                  <a:srgbClr val="0070C0"/>
                </a:solidFill>
                <a:latin typeface="+mn-lt"/>
                <a:ea typeface="Corbel" charset="0"/>
                <a:cs typeface="Corbel" charset="0"/>
              </a:rPr>
              <a:t> </a:t>
            </a:r>
            <a:r>
              <a:rPr lang="en-US" altLang="en-US" sz="2000" dirty="0" smtClean="0">
                <a:latin typeface="+mn-lt"/>
                <a:ea typeface="Corbel" charset="0"/>
                <a:cs typeface="Corbel" charset="0"/>
              </a:rPr>
              <a:t>are nothing more than POJO classes with a number of methods in them to handle various requests. JSF does NOT have an explicit “Controller” class and refers to this as Managed Bean.</a:t>
            </a:r>
          </a:p>
          <a:p>
            <a:pPr marL="514350" indent="-514350">
              <a:buFont typeface="Arial" panose="020B0604020202020204" pitchFamily="34" charset="0"/>
              <a:buChar char="•"/>
            </a:pPr>
            <a:r>
              <a:rPr lang="en-US" altLang="en-US" sz="2000" dirty="0" smtClean="0">
                <a:latin typeface="+mn-lt"/>
                <a:ea typeface="Corbel" charset="0"/>
                <a:cs typeface="Corbel" charset="0"/>
              </a:rPr>
              <a:t>A Controller is a Managed Bean meaning its lifecycles is controlled by Scopes and JSF and has methods in them that can be invoked from JSF Page requests (or what JSF calls </a:t>
            </a:r>
            <a:r>
              <a:rPr lang="en-US" altLang="en-US" sz="2000" u="sng" dirty="0" smtClean="0">
                <a:latin typeface="+mn-lt"/>
                <a:ea typeface="Corbel" charset="0"/>
                <a:cs typeface="Corbel" charset="0"/>
              </a:rPr>
              <a:t>actions</a:t>
            </a:r>
            <a:r>
              <a:rPr lang="en-US" altLang="en-US" sz="2000" dirty="0" smtClean="0">
                <a:latin typeface="+mn-lt"/>
                <a:ea typeface="Corbel" charset="0"/>
                <a:cs typeface="Corbel" charset="0"/>
              </a:rPr>
              <a:t>).</a:t>
            </a:r>
          </a:p>
          <a:p>
            <a:pPr marL="514350" indent="-514350">
              <a:buFont typeface="Arial" panose="020B0604020202020204" pitchFamily="34" charset="0"/>
              <a:buChar char="•"/>
            </a:pPr>
            <a:r>
              <a:rPr lang="en-US" altLang="en-US" sz="2000" dirty="0" smtClean="0">
                <a:latin typeface="+mn-lt"/>
                <a:ea typeface="Corbel" charset="0"/>
                <a:cs typeface="Corbel" charset="0"/>
              </a:rPr>
              <a:t>Remember to keep your Controller Managed Beans separated from your Model Managed Beans.</a:t>
            </a:r>
          </a:p>
          <a:p>
            <a:pPr marL="514350" indent="-514350">
              <a:buFont typeface="Arial" panose="020B0604020202020204" pitchFamily="34" charset="0"/>
              <a:buChar char="•"/>
            </a:pPr>
            <a:r>
              <a:rPr lang="en-US" altLang="en-US" sz="2000" dirty="0" smtClean="0">
                <a:latin typeface="+mn-lt"/>
                <a:ea typeface="Corbel" charset="0"/>
                <a:cs typeface="Corbel" charset="0"/>
              </a:rPr>
              <a:t>A Controller method is called by defining the </a:t>
            </a:r>
            <a:r>
              <a:rPr lang="en-US" altLang="en-US" sz="2000" u="sng" dirty="0" smtClean="0">
                <a:latin typeface="+mn-lt"/>
                <a:ea typeface="Corbel" charset="0"/>
                <a:cs typeface="Corbel" charset="0"/>
              </a:rPr>
              <a:t>action</a:t>
            </a:r>
            <a:r>
              <a:rPr lang="en-US" altLang="en-US" sz="2000" dirty="0" smtClean="0">
                <a:latin typeface="+mn-lt"/>
                <a:ea typeface="Corbel" charset="0"/>
                <a:cs typeface="Corbel" charset="0"/>
              </a:rPr>
              <a:t> attribute is some of the JSF components.</a:t>
            </a:r>
            <a:endParaRPr lang="en-US" altLang="en-US" sz="2000" dirty="0">
              <a:latin typeface="+mn-lt"/>
              <a:ea typeface="Corbel" charset="0"/>
              <a:cs typeface="Corbel" charset="0"/>
            </a:endParaRPr>
          </a:p>
        </p:txBody>
      </p:sp>
      <p:pic>
        <p:nvPicPr>
          <p:cNvPr id="2" name="Picture 1"/>
          <p:cNvPicPr>
            <a:picLocks noChangeAspect="1"/>
          </p:cNvPicPr>
          <p:nvPr/>
        </p:nvPicPr>
        <p:blipFill>
          <a:blip r:embed="rId3"/>
          <a:stretch>
            <a:fillRect/>
          </a:stretch>
        </p:blipFill>
        <p:spPr>
          <a:xfrm>
            <a:off x="3951377" y="2858097"/>
            <a:ext cx="7631023" cy="3140295"/>
          </a:xfrm>
          <a:prstGeom prst="rect">
            <a:avLst/>
          </a:prstGeom>
        </p:spPr>
      </p:pic>
      <p:cxnSp>
        <p:nvCxnSpPr>
          <p:cNvPr id="7" name="Straight Arrow Connector 6"/>
          <p:cNvCxnSpPr/>
          <p:nvPr/>
        </p:nvCxnSpPr>
        <p:spPr>
          <a:xfrm flipV="1">
            <a:off x="2376872" y="2943117"/>
            <a:ext cx="1407358" cy="125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2619951"/>
            <a:ext cx="2268625" cy="646331"/>
          </a:xfrm>
          <a:prstGeom prst="rect">
            <a:avLst/>
          </a:prstGeom>
          <a:noFill/>
        </p:spPr>
        <p:txBody>
          <a:bodyPr wrap="square" rtlCol="0">
            <a:spAutoFit/>
          </a:bodyPr>
          <a:lstStyle/>
          <a:p>
            <a:pPr algn="r"/>
            <a:r>
              <a:rPr lang="en-US" dirty="0" smtClean="0">
                <a:solidFill>
                  <a:srgbClr val="00B050"/>
                </a:solidFill>
              </a:rPr>
              <a:t>Keep your code logically separated.</a:t>
            </a:r>
            <a:endParaRPr lang="en-US" dirty="0">
              <a:solidFill>
                <a:srgbClr val="00B050"/>
              </a:solidFill>
            </a:endParaRPr>
          </a:p>
        </p:txBody>
      </p:sp>
      <p:cxnSp>
        <p:nvCxnSpPr>
          <p:cNvPr id="11" name="Straight Arrow Connector 10"/>
          <p:cNvCxnSpPr/>
          <p:nvPr/>
        </p:nvCxnSpPr>
        <p:spPr>
          <a:xfrm flipV="1">
            <a:off x="2376872" y="3742063"/>
            <a:ext cx="1407358" cy="125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4673" y="3418897"/>
            <a:ext cx="2268625" cy="646331"/>
          </a:xfrm>
          <a:prstGeom prst="rect">
            <a:avLst/>
          </a:prstGeom>
          <a:noFill/>
        </p:spPr>
        <p:txBody>
          <a:bodyPr wrap="square" rtlCol="0">
            <a:spAutoFit/>
          </a:bodyPr>
          <a:lstStyle/>
          <a:p>
            <a:pPr algn="r"/>
            <a:r>
              <a:rPr lang="en-US" dirty="0" smtClean="0">
                <a:solidFill>
                  <a:srgbClr val="00B050"/>
                </a:solidFill>
              </a:rPr>
              <a:t>Managed Bean in View Scope.</a:t>
            </a:r>
            <a:endParaRPr lang="en-US" dirty="0">
              <a:solidFill>
                <a:srgbClr val="00B050"/>
              </a:solidFill>
            </a:endParaRPr>
          </a:p>
        </p:txBody>
      </p:sp>
      <p:cxnSp>
        <p:nvCxnSpPr>
          <p:cNvPr id="13" name="Straight Arrow Connector 12"/>
          <p:cNvCxnSpPr/>
          <p:nvPr/>
        </p:nvCxnSpPr>
        <p:spPr>
          <a:xfrm flipV="1">
            <a:off x="2376872" y="4263917"/>
            <a:ext cx="1407358" cy="125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8247" y="4079251"/>
            <a:ext cx="2268625" cy="369332"/>
          </a:xfrm>
          <a:prstGeom prst="rect">
            <a:avLst/>
          </a:prstGeom>
          <a:noFill/>
        </p:spPr>
        <p:txBody>
          <a:bodyPr wrap="square" rtlCol="0">
            <a:spAutoFit/>
          </a:bodyPr>
          <a:lstStyle/>
          <a:p>
            <a:pPr algn="r"/>
            <a:r>
              <a:rPr lang="en-US" dirty="0" smtClean="0">
                <a:solidFill>
                  <a:srgbClr val="00B050"/>
                </a:solidFill>
              </a:rPr>
              <a:t>Controller Method.</a:t>
            </a:r>
            <a:endParaRPr lang="en-US" dirty="0">
              <a:solidFill>
                <a:srgbClr val="00B050"/>
              </a:solidFill>
            </a:endParaRPr>
          </a:p>
        </p:txBody>
      </p:sp>
      <p:cxnSp>
        <p:nvCxnSpPr>
          <p:cNvPr id="15" name="Straight Arrow Connector 14"/>
          <p:cNvCxnSpPr/>
          <p:nvPr/>
        </p:nvCxnSpPr>
        <p:spPr>
          <a:xfrm>
            <a:off x="3187337" y="5351956"/>
            <a:ext cx="1032321" cy="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99629" y="5118142"/>
            <a:ext cx="2656114" cy="646331"/>
          </a:xfrm>
          <a:prstGeom prst="rect">
            <a:avLst/>
          </a:prstGeom>
          <a:noFill/>
          <a:ln>
            <a:noFill/>
          </a:ln>
        </p:spPr>
        <p:txBody>
          <a:bodyPr wrap="square" rtlCol="0">
            <a:spAutoFit/>
          </a:bodyPr>
          <a:lstStyle/>
          <a:p>
            <a:r>
              <a:rPr lang="en-US" dirty="0" smtClean="0">
                <a:solidFill>
                  <a:srgbClr val="0070C0"/>
                </a:solidFill>
              </a:rPr>
              <a:t>3. Pass Model to View.</a:t>
            </a:r>
          </a:p>
          <a:p>
            <a:r>
              <a:rPr lang="en-US" dirty="0" smtClean="0">
                <a:solidFill>
                  <a:srgbClr val="0070C0"/>
                </a:solidFill>
              </a:rPr>
              <a:t>4. Navigate to next View.</a:t>
            </a:r>
            <a:endParaRPr lang="en-US" dirty="0">
              <a:solidFill>
                <a:srgbClr val="0070C0"/>
              </a:solidFill>
            </a:endParaRPr>
          </a:p>
        </p:txBody>
      </p:sp>
      <p:cxnSp>
        <p:nvCxnSpPr>
          <p:cNvPr id="19" name="Straight Arrow Connector 18"/>
          <p:cNvCxnSpPr/>
          <p:nvPr/>
        </p:nvCxnSpPr>
        <p:spPr>
          <a:xfrm flipV="1">
            <a:off x="3187337" y="4711518"/>
            <a:ext cx="1032321" cy="1251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9629" y="4539370"/>
            <a:ext cx="2487708" cy="369332"/>
          </a:xfrm>
          <a:prstGeom prst="rect">
            <a:avLst/>
          </a:prstGeom>
          <a:noFill/>
          <a:ln>
            <a:noFill/>
          </a:ln>
        </p:spPr>
        <p:txBody>
          <a:bodyPr wrap="square" rtlCol="0">
            <a:spAutoFit/>
          </a:bodyPr>
          <a:lstStyle/>
          <a:p>
            <a:r>
              <a:rPr lang="en-US" dirty="0" smtClean="0">
                <a:solidFill>
                  <a:srgbClr val="0070C0"/>
                </a:solidFill>
              </a:rPr>
              <a:t>1. Get Post Model.</a:t>
            </a:r>
            <a:endParaRPr lang="en-US" dirty="0">
              <a:solidFill>
                <a:srgbClr val="0070C0"/>
              </a:solidFill>
            </a:endParaRPr>
          </a:p>
        </p:txBody>
      </p:sp>
      <p:sp>
        <p:nvSpPr>
          <p:cNvPr id="21" name="TextBox 20"/>
          <p:cNvSpPr txBox="1"/>
          <p:nvPr/>
        </p:nvSpPr>
        <p:spPr>
          <a:xfrm>
            <a:off x="8619647" y="3418897"/>
            <a:ext cx="1697068" cy="584775"/>
          </a:xfrm>
          <a:prstGeom prst="rect">
            <a:avLst/>
          </a:prstGeom>
          <a:noFill/>
        </p:spPr>
        <p:txBody>
          <a:bodyPr wrap="none" rtlCol="0">
            <a:spAutoFit/>
          </a:bodyPr>
          <a:lstStyle/>
          <a:p>
            <a:r>
              <a:rPr lang="en-US" sz="3200" b="1" dirty="0" smtClean="0">
                <a:solidFill>
                  <a:srgbClr val="0070C0"/>
                </a:solidFill>
              </a:rPr>
              <a:t>A POJO!!</a:t>
            </a:r>
            <a:endParaRPr lang="en-US" sz="3200" b="1" dirty="0">
              <a:solidFill>
                <a:srgbClr val="0070C0"/>
              </a:solidFill>
            </a:endParaRPr>
          </a:p>
        </p:txBody>
      </p:sp>
      <p:cxnSp>
        <p:nvCxnSpPr>
          <p:cNvPr id="22" name="Straight Arrow Connector 21"/>
          <p:cNvCxnSpPr/>
          <p:nvPr/>
        </p:nvCxnSpPr>
        <p:spPr>
          <a:xfrm flipV="1">
            <a:off x="3187337" y="5018714"/>
            <a:ext cx="1032321" cy="1251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9629" y="4846566"/>
            <a:ext cx="2487708" cy="369332"/>
          </a:xfrm>
          <a:prstGeom prst="rect">
            <a:avLst/>
          </a:prstGeom>
          <a:noFill/>
          <a:ln>
            <a:noFill/>
          </a:ln>
        </p:spPr>
        <p:txBody>
          <a:bodyPr wrap="square" rtlCol="0">
            <a:spAutoFit/>
          </a:bodyPr>
          <a:lstStyle/>
          <a:p>
            <a:r>
              <a:rPr lang="en-US" dirty="0" smtClean="0">
                <a:solidFill>
                  <a:srgbClr val="0070C0"/>
                </a:solidFill>
              </a:rPr>
              <a:t>2. Call Business Service.</a:t>
            </a:r>
            <a:endParaRPr lang="en-US" dirty="0">
              <a:solidFill>
                <a:srgbClr val="0070C0"/>
              </a:solidFill>
            </a:endParaRPr>
          </a:p>
        </p:txBody>
      </p:sp>
    </p:spTree>
    <p:extLst>
      <p:ext uri="{BB962C8B-B14F-4D97-AF65-F5344CB8AC3E}">
        <p14:creationId xmlns:p14="http://schemas.microsoft.com/office/powerpoint/2010/main" val="1173867277"/>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71013"/>
            <a:ext cx="11471563" cy="609600"/>
          </a:xfrm>
        </p:spPr>
        <p:txBody>
          <a:bodyPr>
            <a:noAutofit/>
          </a:bodyPr>
          <a:lstStyle/>
          <a:p>
            <a:pPr>
              <a:defRPr/>
            </a:pPr>
            <a:r>
              <a:rPr lang="en-US" altLang="en-US" dirty="0" smtClean="0">
                <a:solidFill>
                  <a:schemeClr val="tx1">
                    <a:lumMod val="75000"/>
                    <a:lumOff val="25000"/>
                  </a:schemeClr>
                </a:solidFill>
                <a:latin typeface="+mn-lt"/>
              </a:rPr>
              <a:t>How do I do navigation in the Controller?</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55</a:t>
            </a:fld>
            <a:endParaRPr lang="en-US" altLang="en-US" sz="1000">
              <a:latin typeface="+mn-lt"/>
            </a:endParaRPr>
          </a:p>
        </p:txBody>
      </p:sp>
      <p:sp>
        <p:nvSpPr>
          <p:cNvPr id="32771" name="Rectangle 1"/>
          <p:cNvSpPr>
            <a:spLocks noChangeArrowheads="1"/>
          </p:cNvSpPr>
          <p:nvPr/>
        </p:nvSpPr>
        <p:spPr bwMode="auto">
          <a:xfrm>
            <a:off x="356259" y="863490"/>
            <a:ext cx="114715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Controllers</a:t>
            </a:r>
            <a:r>
              <a:rPr lang="en-US" altLang="en-US" dirty="0" smtClean="0">
                <a:solidFill>
                  <a:srgbClr val="0070C0"/>
                </a:solidFill>
                <a:latin typeface="+mn-lt"/>
                <a:ea typeface="Corbel" charset="0"/>
                <a:cs typeface="Corbel" charset="0"/>
              </a:rPr>
              <a:t> </a:t>
            </a:r>
            <a:r>
              <a:rPr lang="en-US" altLang="en-US" dirty="0" smtClean="0">
                <a:latin typeface="+mn-lt"/>
                <a:ea typeface="Corbel" charset="0"/>
                <a:cs typeface="Corbel" charset="0"/>
              </a:rPr>
              <a:t>should navigate to the next View once they are done processing a request.</a:t>
            </a:r>
          </a:p>
          <a:p>
            <a:pPr marL="514350" indent="-514350">
              <a:buFont typeface="Arial" panose="020B0604020202020204" pitchFamily="34" charset="0"/>
              <a:buChar char="•"/>
            </a:pPr>
            <a:r>
              <a:rPr lang="en-US" altLang="en-US" dirty="0" smtClean="0">
                <a:latin typeface="+mn-lt"/>
                <a:ea typeface="Corbel" charset="0"/>
                <a:cs typeface="Corbel" charset="0"/>
              </a:rPr>
              <a:t>Controller methods should return a String value that is the name of the next View.</a:t>
            </a:r>
            <a:endParaRPr lang="en-US" altLang="en-US" dirty="0">
              <a:latin typeface="+mn-lt"/>
              <a:ea typeface="Corbel" charset="0"/>
              <a:cs typeface="Corbel" charset="0"/>
            </a:endParaRPr>
          </a:p>
          <a:p>
            <a:pPr marL="514350" indent="-514350">
              <a:buFont typeface="Arial" panose="020B0604020202020204" pitchFamily="34" charset="0"/>
              <a:buChar char="•"/>
            </a:pPr>
            <a:r>
              <a:rPr lang="en-US" altLang="en-US" dirty="0" smtClean="0">
                <a:latin typeface="+mn-lt"/>
                <a:ea typeface="Corbel" charset="0"/>
                <a:cs typeface="Corbel" charset="0"/>
              </a:rPr>
              <a:t>You can pass Model Data to the View by using some JSF Context classes.</a:t>
            </a:r>
            <a:endParaRPr lang="en-US" altLang="en-US" dirty="0">
              <a:latin typeface="+mn-lt"/>
              <a:ea typeface="Corbel" charset="0"/>
              <a:cs typeface="Corbel" charset="0"/>
            </a:endParaRPr>
          </a:p>
        </p:txBody>
      </p:sp>
      <p:pic>
        <p:nvPicPr>
          <p:cNvPr id="5" name="Picture 4"/>
          <p:cNvPicPr>
            <a:picLocks noChangeAspect="1"/>
          </p:cNvPicPr>
          <p:nvPr/>
        </p:nvPicPr>
        <p:blipFill>
          <a:blip r:embed="rId3"/>
          <a:stretch>
            <a:fillRect/>
          </a:stretch>
        </p:blipFill>
        <p:spPr>
          <a:xfrm>
            <a:off x="3147813" y="2239050"/>
            <a:ext cx="8943499" cy="3680401"/>
          </a:xfrm>
          <a:prstGeom prst="rect">
            <a:avLst/>
          </a:prstGeom>
        </p:spPr>
      </p:pic>
      <p:cxnSp>
        <p:nvCxnSpPr>
          <p:cNvPr id="6" name="Straight Arrow Connector 5"/>
          <p:cNvCxnSpPr/>
          <p:nvPr/>
        </p:nvCxnSpPr>
        <p:spPr>
          <a:xfrm flipV="1">
            <a:off x="2355273" y="3854702"/>
            <a:ext cx="1114920" cy="94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648" y="3670036"/>
            <a:ext cx="2268625" cy="369332"/>
          </a:xfrm>
          <a:prstGeom prst="rect">
            <a:avLst/>
          </a:prstGeom>
          <a:noFill/>
        </p:spPr>
        <p:txBody>
          <a:bodyPr wrap="square" rtlCol="0">
            <a:spAutoFit/>
          </a:bodyPr>
          <a:lstStyle/>
          <a:p>
            <a:pPr algn="r"/>
            <a:r>
              <a:rPr lang="en-US" dirty="0" smtClean="0">
                <a:solidFill>
                  <a:srgbClr val="00B050"/>
                </a:solidFill>
              </a:rPr>
              <a:t>String Return Type.</a:t>
            </a:r>
            <a:endParaRPr lang="en-US" dirty="0">
              <a:solidFill>
                <a:srgbClr val="00B050"/>
              </a:solidFill>
            </a:endParaRPr>
          </a:p>
        </p:txBody>
      </p:sp>
      <p:cxnSp>
        <p:nvCxnSpPr>
          <p:cNvPr id="8" name="Straight Arrow Connector 7"/>
          <p:cNvCxnSpPr/>
          <p:nvPr/>
        </p:nvCxnSpPr>
        <p:spPr>
          <a:xfrm>
            <a:off x="2355273" y="5322574"/>
            <a:ext cx="120996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5137908"/>
            <a:ext cx="2268625" cy="369332"/>
          </a:xfrm>
          <a:prstGeom prst="rect">
            <a:avLst/>
          </a:prstGeom>
          <a:noFill/>
        </p:spPr>
        <p:txBody>
          <a:bodyPr wrap="square" rtlCol="0">
            <a:spAutoFit/>
          </a:bodyPr>
          <a:lstStyle/>
          <a:p>
            <a:pPr algn="r"/>
            <a:r>
              <a:rPr lang="en-US" dirty="0" smtClean="0">
                <a:solidFill>
                  <a:srgbClr val="00B050"/>
                </a:solidFill>
              </a:rPr>
              <a:t>Navigate to next View.</a:t>
            </a:r>
            <a:endParaRPr lang="en-US" dirty="0">
              <a:solidFill>
                <a:srgbClr val="00B050"/>
              </a:solidFill>
            </a:endParaRPr>
          </a:p>
        </p:txBody>
      </p:sp>
      <p:cxnSp>
        <p:nvCxnSpPr>
          <p:cNvPr id="16" name="Straight Arrow Connector 15"/>
          <p:cNvCxnSpPr/>
          <p:nvPr/>
        </p:nvCxnSpPr>
        <p:spPr>
          <a:xfrm>
            <a:off x="2355272" y="5126482"/>
            <a:ext cx="120996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10835" y="4941816"/>
            <a:ext cx="2422758" cy="369332"/>
          </a:xfrm>
          <a:prstGeom prst="rect">
            <a:avLst/>
          </a:prstGeom>
          <a:noFill/>
        </p:spPr>
        <p:txBody>
          <a:bodyPr wrap="square" rtlCol="0">
            <a:spAutoFit/>
          </a:bodyPr>
          <a:lstStyle/>
          <a:p>
            <a:pPr algn="r"/>
            <a:r>
              <a:rPr lang="en-US" dirty="0" smtClean="0">
                <a:solidFill>
                  <a:srgbClr val="00B050"/>
                </a:solidFill>
              </a:rPr>
              <a:t>Put Model in Request.</a:t>
            </a:r>
            <a:endParaRPr lang="en-US" dirty="0">
              <a:solidFill>
                <a:srgbClr val="00B050"/>
              </a:solidFill>
            </a:endParaRPr>
          </a:p>
        </p:txBody>
      </p:sp>
    </p:spTree>
    <p:extLst>
      <p:ext uri="{BB962C8B-B14F-4D97-AF65-F5344CB8AC3E}">
        <p14:creationId xmlns:p14="http://schemas.microsoft.com/office/powerpoint/2010/main" val="1325767717"/>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71013"/>
            <a:ext cx="11471563" cy="609600"/>
          </a:xfrm>
        </p:spPr>
        <p:txBody>
          <a:bodyPr>
            <a:noAutofit/>
          </a:bodyPr>
          <a:lstStyle/>
          <a:p>
            <a:pPr>
              <a:defRPr/>
            </a:pPr>
            <a:r>
              <a:rPr lang="en-US" altLang="en-US" dirty="0" smtClean="0">
                <a:solidFill>
                  <a:schemeClr val="tx1">
                    <a:lumMod val="75000"/>
                    <a:lumOff val="25000"/>
                  </a:schemeClr>
                </a:solidFill>
                <a:latin typeface="+mn-lt"/>
              </a:rPr>
              <a:t>What logic should I code in the Controller?</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56</a:t>
            </a:fld>
            <a:endParaRPr lang="en-US" altLang="en-US" sz="1000">
              <a:latin typeface="+mn-lt"/>
            </a:endParaRPr>
          </a:p>
        </p:txBody>
      </p:sp>
      <p:sp>
        <p:nvSpPr>
          <p:cNvPr id="32771" name="Rectangle 1"/>
          <p:cNvSpPr>
            <a:spLocks noChangeArrowheads="1"/>
          </p:cNvSpPr>
          <p:nvPr/>
        </p:nvSpPr>
        <p:spPr bwMode="auto">
          <a:xfrm>
            <a:off x="356258" y="1028874"/>
            <a:ext cx="1147156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sz="2800" b="1" dirty="0" smtClean="0">
                <a:solidFill>
                  <a:srgbClr val="0070C0"/>
                </a:solidFill>
                <a:latin typeface="+mn-lt"/>
                <a:ea typeface="Corbel" charset="0"/>
                <a:cs typeface="Corbel" charset="0"/>
              </a:rPr>
              <a:t>Controllers</a:t>
            </a:r>
            <a:r>
              <a:rPr lang="en-US" altLang="en-US" sz="2800" dirty="0" smtClean="0">
                <a:solidFill>
                  <a:srgbClr val="0070C0"/>
                </a:solidFill>
                <a:latin typeface="+mn-lt"/>
                <a:ea typeface="Corbel" charset="0"/>
                <a:cs typeface="Corbel" charset="0"/>
              </a:rPr>
              <a:t> </a:t>
            </a:r>
            <a:r>
              <a:rPr lang="en-US" altLang="en-US" sz="2800" dirty="0" smtClean="0">
                <a:latin typeface="+mn-lt"/>
                <a:ea typeface="Corbel" charset="0"/>
                <a:cs typeface="Corbel" charset="0"/>
              </a:rPr>
              <a:t>should be pretty simple.</a:t>
            </a:r>
          </a:p>
          <a:p>
            <a:pPr marL="514350" indent="-514350">
              <a:buFont typeface="Arial" panose="020B0604020202020204" pitchFamily="34" charset="0"/>
              <a:buChar char="•"/>
            </a:pPr>
            <a:r>
              <a:rPr lang="en-US" altLang="en-US" sz="2800" dirty="0" smtClean="0">
                <a:latin typeface="+mn-lt"/>
                <a:ea typeface="Corbel" charset="0"/>
                <a:cs typeface="Corbel" charset="0"/>
              </a:rPr>
              <a:t>If you have lots of code in your Controller you should think about your design again.</a:t>
            </a:r>
          </a:p>
          <a:p>
            <a:pPr marL="514350" indent="-514350">
              <a:buFont typeface="Arial" panose="020B0604020202020204" pitchFamily="34" charset="0"/>
              <a:buChar char="•"/>
            </a:pPr>
            <a:r>
              <a:rPr lang="en-US" altLang="en-US" sz="2800" dirty="0">
                <a:latin typeface="+mn-lt"/>
                <a:ea typeface="Corbel" charset="0"/>
                <a:cs typeface="Corbel" charset="0"/>
              </a:rPr>
              <a:t>If you find your Controllers are complex and becoming overly complicated your design is not correct.</a:t>
            </a:r>
          </a:p>
          <a:p>
            <a:pPr marL="514350" indent="-514350">
              <a:buFont typeface="Arial" panose="020B0604020202020204" pitchFamily="34" charset="0"/>
              <a:buChar char="•"/>
            </a:pPr>
            <a:r>
              <a:rPr lang="en-US" altLang="en-US" sz="2800" dirty="0" smtClean="0">
                <a:latin typeface="+mn-lt"/>
                <a:ea typeface="Corbel" charset="0"/>
                <a:cs typeface="Corbel" charset="0"/>
              </a:rPr>
              <a:t>Controllers in general should perform the following:</a:t>
            </a:r>
          </a:p>
          <a:p>
            <a:pPr marL="1257300" lvl="1" indent="-514350">
              <a:buFont typeface="+mj-lt"/>
              <a:buAutoNum type="arabicPeriod"/>
            </a:pPr>
            <a:r>
              <a:rPr lang="en-US" altLang="en-US" dirty="0" smtClean="0">
                <a:latin typeface="+mn-lt"/>
                <a:ea typeface="Corbel" charset="0"/>
                <a:cs typeface="Corbel" charset="0"/>
              </a:rPr>
              <a:t>Get the Posted Object Model Data from the JSF Context.</a:t>
            </a:r>
          </a:p>
          <a:p>
            <a:pPr marL="1257300" lvl="1" indent="-514350">
              <a:buFont typeface="+mj-lt"/>
              <a:buAutoNum type="arabicPeriod"/>
            </a:pPr>
            <a:r>
              <a:rPr lang="en-US" altLang="en-US" dirty="0" smtClean="0">
                <a:latin typeface="+mn-lt"/>
                <a:ea typeface="Corbel" charset="0"/>
                <a:cs typeface="Corbel" charset="0"/>
              </a:rPr>
              <a:t>Call the appropriate Model Business Services.</a:t>
            </a:r>
          </a:p>
          <a:p>
            <a:pPr marL="1257300" lvl="1" indent="-514350">
              <a:buFont typeface="+mj-lt"/>
              <a:buAutoNum type="arabicPeriod"/>
            </a:pPr>
            <a:r>
              <a:rPr lang="en-US" altLang="en-US" dirty="0" smtClean="0">
                <a:latin typeface="+mn-lt"/>
                <a:ea typeface="Corbel" charset="0"/>
                <a:cs typeface="Corbel" charset="0"/>
              </a:rPr>
              <a:t>Populate the Object Model Data to a View Request.</a:t>
            </a:r>
          </a:p>
          <a:p>
            <a:pPr marL="1257300" lvl="1" indent="-514350">
              <a:buFont typeface="+mj-lt"/>
              <a:buAutoNum type="arabicPeriod"/>
            </a:pPr>
            <a:r>
              <a:rPr lang="en-US" altLang="en-US" dirty="0" smtClean="0">
                <a:latin typeface="+mn-lt"/>
                <a:ea typeface="Corbel" charset="0"/>
                <a:cs typeface="Corbel" charset="0"/>
              </a:rPr>
              <a:t>Navigate to the next View</a:t>
            </a:r>
          </a:p>
          <a:p>
            <a:pPr marL="1257300" lvl="1" indent="-514350">
              <a:buFont typeface="+mj-lt"/>
              <a:buAutoNum type="arabicPeriod"/>
            </a:pPr>
            <a:endParaRPr lang="en-US" altLang="en-US" dirty="0" smtClean="0">
              <a:latin typeface="+mn-lt"/>
              <a:ea typeface="Corbel" charset="0"/>
              <a:cs typeface="Corbel" charset="0"/>
            </a:endParaRPr>
          </a:p>
          <a:p>
            <a:pPr marL="1257300" lvl="1" indent="-514350">
              <a:buFont typeface="+mj-lt"/>
              <a:buAutoNum type="arabicPeriod"/>
            </a:pPr>
            <a:endParaRPr lang="en-US" altLang="en-US" dirty="0">
              <a:latin typeface="+mn-lt"/>
              <a:ea typeface="Corbel" charset="0"/>
              <a:cs typeface="Corbel" charset="0"/>
            </a:endParaRPr>
          </a:p>
        </p:txBody>
      </p:sp>
    </p:spTree>
    <p:extLst>
      <p:ext uri="{BB962C8B-B14F-4D97-AF65-F5344CB8AC3E}">
        <p14:creationId xmlns:p14="http://schemas.microsoft.com/office/powerpoint/2010/main" val="1776979768"/>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71013"/>
            <a:ext cx="11471563" cy="609600"/>
          </a:xfrm>
        </p:spPr>
        <p:txBody>
          <a:bodyPr>
            <a:noAutofit/>
          </a:bodyPr>
          <a:lstStyle/>
          <a:p>
            <a:pPr>
              <a:defRPr/>
            </a:pPr>
            <a:r>
              <a:rPr lang="en-US" altLang="en-US" dirty="0" smtClean="0">
                <a:solidFill>
                  <a:schemeClr val="tx1">
                    <a:lumMod val="75000"/>
                    <a:lumOff val="25000"/>
                  </a:schemeClr>
                </a:solidFill>
                <a:latin typeface="+mn-lt"/>
              </a:rPr>
              <a:t>How do I handle Forms in JSF?</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57</a:t>
            </a:fld>
            <a:endParaRPr lang="en-US" altLang="en-US" sz="1000">
              <a:latin typeface="+mn-lt"/>
            </a:endParaRPr>
          </a:p>
        </p:txBody>
      </p:sp>
      <p:sp>
        <p:nvSpPr>
          <p:cNvPr id="32771" name="Rectangle 1"/>
          <p:cNvSpPr>
            <a:spLocks noChangeArrowheads="1"/>
          </p:cNvSpPr>
          <p:nvPr/>
        </p:nvSpPr>
        <p:spPr bwMode="auto">
          <a:xfrm>
            <a:off x="356259" y="761019"/>
            <a:ext cx="556557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514350" indent="-514350">
              <a:buClr>
                <a:schemeClr val="tx1"/>
              </a:buClr>
              <a:buFont typeface="Arial" panose="020B0604020202020204" pitchFamily="34" charset="0"/>
              <a:buChar char="•"/>
            </a:pPr>
            <a:r>
              <a:rPr lang="en-US" altLang="en-US" b="1" dirty="0" smtClean="0">
                <a:solidFill>
                  <a:srgbClr val="0070C0"/>
                </a:solidFill>
                <a:latin typeface="+mn-lt"/>
                <a:ea typeface="Corbel" charset="0"/>
                <a:cs typeface="Corbel" charset="0"/>
              </a:rPr>
              <a:t>JSF Forms </a:t>
            </a:r>
            <a:r>
              <a:rPr lang="en-US" altLang="en-US" dirty="0" smtClean="0">
                <a:latin typeface="+mn-lt"/>
                <a:ea typeface="Corbel" charset="0"/>
                <a:cs typeface="Corbel" charset="0"/>
              </a:rPr>
              <a:t>are very similar to HTML Forms exception they are built using JSF Tags.</a:t>
            </a:r>
          </a:p>
          <a:p>
            <a:pPr marL="514350" indent="-514350">
              <a:buFont typeface="Arial" panose="020B0604020202020204" pitchFamily="34" charset="0"/>
              <a:buChar char="•"/>
            </a:pPr>
            <a:r>
              <a:rPr lang="en-US" altLang="en-US" dirty="0" smtClean="0">
                <a:latin typeface="+mn-lt"/>
                <a:ea typeface="Corbel" charset="0"/>
                <a:cs typeface="Corbel" charset="0"/>
              </a:rPr>
              <a:t>JSF Form Tags render into equivalent HTML Tags.</a:t>
            </a:r>
            <a:endParaRPr lang="en-US" altLang="en-US" dirty="0">
              <a:latin typeface="+mn-lt"/>
              <a:ea typeface="Corbel" charset="0"/>
              <a:cs typeface="Corbel" charset="0"/>
            </a:endParaRPr>
          </a:p>
          <a:p>
            <a:pPr marL="514350" indent="-514350">
              <a:buFont typeface="Arial" panose="020B0604020202020204" pitchFamily="34" charset="0"/>
              <a:buChar char="•"/>
            </a:pPr>
            <a:r>
              <a:rPr lang="en-US" altLang="en-US" dirty="0" smtClean="0">
                <a:latin typeface="+mn-lt"/>
                <a:ea typeface="Corbel" charset="0"/>
                <a:cs typeface="Corbel" charset="0"/>
              </a:rPr>
              <a:t>You bind data to and from the JSF Form Tags using the JSF Expression Language syntax.</a:t>
            </a:r>
          </a:p>
          <a:p>
            <a:pPr marL="514350" indent="-514350">
              <a:buFont typeface="Arial" panose="020B0604020202020204" pitchFamily="34" charset="0"/>
              <a:buChar char="•"/>
            </a:pPr>
            <a:r>
              <a:rPr lang="en-US" altLang="en-US" dirty="0" smtClean="0">
                <a:latin typeface="+mn-lt"/>
                <a:ea typeface="Corbel" charset="0"/>
                <a:cs typeface="Corbel" charset="0"/>
              </a:rPr>
              <a:t>The Command Button JSF Tag, along with its action attribute, can be used to POST the form to a Controller’s Method.</a:t>
            </a:r>
            <a:endParaRPr lang="en-US" altLang="en-US" dirty="0">
              <a:latin typeface="+mn-lt"/>
              <a:ea typeface="Corbel" charset="0"/>
              <a:cs typeface="Corbel" charset="0"/>
            </a:endParaRPr>
          </a:p>
        </p:txBody>
      </p:sp>
      <p:pic>
        <p:nvPicPr>
          <p:cNvPr id="2" name="Picture 1"/>
          <p:cNvPicPr>
            <a:picLocks noChangeAspect="1"/>
          </p:cNvPicPr>
          <p:nvPr/>
        </p:nvPicPr>
        <p:blipFill>
          <a:blip r:embed="rId3"/>
          <a:stretch>
            <a:fillRect/>
          </a:stretch>
        </p:blipFill>
        <p:spPr>
          <a:xfrm>
            <a:off x="5921829" y="1370619"/>
            <a:ext cx="6123664" cy="3138929"/>
          </a:xfrm>
          <a:prstGeom prst="rect">
            <a:avLst/>
          </a:prstGeom>
        </p:spPr>
      </p:pic>
      <p:cxnSp>
        <p:nvCxnSpPr>
          <p:cNvPr id="6" name="Straight Arrow Connector 5"/>
          <p:cNvCxnSpPr/>
          <p:nvPr/>
        </p:nvCxnSpPr>
        <p:spPr>
          <a:xfrm flipH="1" flipV="1">
            <a:off x="8014485" y="3678482"/>
            <a:ext cx="30388" cy="1115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447329" y="4793673"/>
            <a:ext cx="1134312" cy="646331"/>
          </a:xfrm>
          <a:prstGeom prst="rect">
            <a:avLst/>
          </a:prstGeom>
          <a:noFill/>
        </p:spPr>
        <p:txBody>
          <a:bodyPr wrap="square" rtlCol="0">
            <a:spAutoFit/>
          </a:bodyPr>
          <a:lstStyle/>
          <a:p>
            <a:pPr algn="ctr"/>
            <a:r>
              <a:rPr lang="en-US" dirty="0" smtClean="0">
                <a:solidFill>
                  <a:srgbClr val="00B050"/>
                </a:solidFill>
              </a:rPr>
              <a:t>Text </a:t>
            </a:r>
            <a:r>
              <a:rPr lang="en-US" smtClean="0">
                <a:solidFill>
                  <a:srgbClr val="00B050"/>
                </a:solidFill>
              </a:rPr>
              <a:t>Input Control</a:t>
            </a:r>
            <a:endParaRPr lang="en-US" dirty="0">
              <a:solidFill>
                <a:srgbClr val="00B050"/>
              </a:solidFill>
            </a:endParaRPr>
          </a:p>
        </p:txBody>
      </p:sp>
      <p:cxnSp>
        <p:nvCxnSpPr>
          <p:cNvPr id="10" name="Straight Arrow Connector 9"/>
          <p:cNvCxnSpPr>
            <a:stCxn id="12" idx="0"/>
          </p:cNvCxnSpPr>
          <p:nvPr/>
        </p:nvCxnSpPr>
        <p:spPr>
          <a:xfrm flipH="1" flipV="1">
            <a:off x="7167418" y="3858592"/>
            <a:ext cx="46182" cy="158141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646444" y="5440004"/>
            <a:ext cx="1134312" cy="646331"/>
          </a:xfrm>
          <a:prstGeom prst="rect">
            <a:avLst/>
          </a:prstGeom>
          <a:noFill/>
        </p:spPr>
        <p:txBody>
          <a:bodyPr wrap="square" rtlCol="0">
            <a:spAutoFit/>
          </a:bodyPr>
          <a:lstStyle/>
          <a:p>
            <a:pPr algn="ctr"/>
            <a:r>
              <a:rPr lang="en-US" dirty="0" smtClean="0">
                <a:solidFill>
                  <a:srgbClr val="00B050"/>
                </a:solidFill>
              </a:rPr>
              <a:t>Submit Button</a:t>
            </a:r>
            <a:endParaRPr lang="en-US" dirty="0">
              <a:solidFill>
                <a:srgbClr val="00B050"/>
              </a:solidFill>
            </a:endParaRPr>
          </a:p>
        </p:txBody>
      </p:sp>
      <p:cxnSp>
        <p:nvCxnSpPr>
          <p:cNvPr id="13" name="Straight Arrow Connector 12"/>
          <p:cNvCxnSpPr/>
          <p:nvPr/>
        </p:nvCxnSpPr>
        <p:spPr>
          <a:xfrm flipH="1" flipV="1">
            <a:off x="9304756" y="3678482"/>
            <a:ext cx="30388" cy="1115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737600" y="4793673"/>
            <a:ext cx="1134312" cy="646331"/>
          </a:xfrm>
          <a:prstGeom prst="rect">
            <a:avLst/>
          </a:prstGeom>
          <a:noFill/>
        </p:spPr>
        <p:txBody>
          <a:bodyPr wrap="square" rtlCol="0">
            <a:spAutoFit/>
          </a:bodyPr>
          <a:lstStyle/>
          <a:p>
            <a:pPr algn="ctr"/>
            <a:r>
              <a:rPr lang="en-US" dirty="0" smtClean="0">
                <a:solidFill>
                  <a:srgbClr val="00B050"/>
                </a:solidFill>
              </a:rPr>
              <a:t>Model Binding</a:t>
            </a:r>
            <a:endParaRPr lang="en-US" dirty="0">
              <a:solidFill>
                <a:srgbClr val="00B050"/>
              </a:solidFill>
            </a:endParaRPr>
          </a:p>
        </p:txBody>
      </p:sp>
      <p:cxnSp>
        <p:nvCxnSpPr>
          <p:cNvPr id="15" name="Straight Arrow Connector 14"/>
          <p:cNvCxnSpPr/>
          <p:nvPr/>
        </p:nvCxnSpPr>
        <p:spPr>
          <a:xfrm flipH="1" flipV="1">
            <a:off x="10564639" y="3858592"/>
            <a:ext cx="30388" cy="11151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997483" y="4973783"/>
            <a:ext cx="1134312" cy="646331"/>
          </a:xfrm>
          <a:prstGeom prst="rect">
            <a:avLst/>
          </a:prstGeom>
          <a:noFill/>
        </p:spPr>
        <p:txBody>
          <a:bodyPr wrap="square" rtlCol="0">
            <a:spAutoFit/>
          </a:bodyPr>
          <a:lstStyle/>
          <a:p>
            <a:pPr algn="ctr"/>
            <a:r>
              <a:rPr lang="en-US" dirty="0" smtClean="0">
                <a:solidFill>
                  <a:srgbClr val="00B050"/>
                </a:solidFill>
              </a:rPr>
              <a:t>Controller Method</a:t>
            </a:r>
            <a:endParaRPr lang="en-US" dirty="0">
              <a:solidFill>
                <a:srgbClr val="00B050"/>
              </a:solidFill>
            </a:endParaRPr>
          </a:p>
        </p:txBody>
      </p:sp>
      <p:sp>
        <p:nvSpPr>
          <p:cNvPr id="17" name="Oval 16"/>
          <p:cNvSpPr/>
          <p:nvPr/>
        </p:nvSpPr>
        <p:spPr>
          <a:xfrm>
            <a:off x="6271861" y="1952379"/>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215640" y="3051986"/>
            <a:ext cx="749166" cy="398302"/>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769578"/>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56259" y="171013"/>
            <a:ext cx="11471563" cy="609600"/>
          </a:xfrm>
        </p:spPr>
        <p:txBody>
          <a:bodyPr>
            <a:noAutofit/>
          </a:bodyPr>
          <a:lstStyle/>
          <a:p>
            <a:pPr>
              <a:defRPr/>
            </a:pPr>
            <a:r>
              <a:rPr lang="en-US" altLang="en-US" dirty="0" smtClean="0">
                <a:solidFill>
                  <a:schemeClr val="tx1">
                    <a:lumMod val="75000"/>
                    <a:lumOff val="25000"/>
                  </a:schemeClr>
                </a:solidFill>
                <a:latin typeface="+mn-lt"/>
              </a:rPr>
              <a:t>How does all this work together?</a:t>
            </a:r>
            <a:endParaRPr lang="en-US" altLang="en-US" dirty="0">
              <a:solidFill>
                <a:schemeClr val="tx1">
                  <a:lumMod val="75000"/>
                  <a:lumOff val="25000"/>
                </a:schemeClr>
              </a:solidFill>
              <a:latin typeface="+mn-lt"/>
            </a:endParaRPr>
          </a:p>
        </p:txBody>
      </p:sp>
      <p:sp>
        <p:nvSpPr>
          <p:cNvPr id="327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mn-lt"/>
              </a:rPr>
              <a:t>1-</a:t>
            </a:r>
            <a:fld id="{A8CA2817-4057-2448-B82A-C4C088A90671}" type="slidenum">
              <a:rPr lang="en-US" altLang="en-US" sz="1000">
                <a:latin typeface="+mn-lt"/>
              </a:rPr>
              <a:pPr/>
              <a:t>58</a:t>
            </a:fld>
            <a:endParaRPr lang="en-US" altLang="en-US" sz="1000">
              <a:latin typeface="+mn-lt"/>
            </a:endParaRPr>
          </a:p>
        </p:txBody>
      </p:sp>
      <p:sp>
        <p:nvSpPr>
          <p:cNvPr id="5" name="TextBox 4"/>
          <p:cNvSpPr txBox="1"/>
          <p:nvPr/>
        </p:nvSpPr>
        <p:spPr>
          <a:xfrm>
            <a:off x="0" y="5489772"/>
            <a:ext cx="12192000" cy="523220"/>
          </a:xfrm>
          <a:prstGeom prst="rect">
            <a:avLst/>
          </a:prstGeom>
          <a:noFill/>
        </p:spPr>
        <p:txBody>
          <a:bodyPr wrap="square" rtlCol="0">
            <a:spAutoFit/>
          </a:bodyPr>
          <a:lstStyle/>
          <a:p>
            <a:pPr algn="ctr"/>
            <a:r>
              <a:rPr lang="en-US" sz="2800" b="1" dirty="0" smtClean="0">
                <a:solidFill>
                  <a:srgbClr val="0070C0"/>
                </a:solidFill>
              </a:rPr>
              <a:t>Let’s pull up the example Registration Module and walk thru the code?</a:t>
            </a:r>
            <a:endParaRPr lang="en-US" sz="2800" b="1" dirty="0">
              <a:solidFill>
                <a:srgbClr val="0070C0"/>
              </a:solidFill>
            </a:endParaRPr>
          </a:p>
        </p:txBody>
      </p:sp>
      <p:pic>
        <p:nvPicPr>
          <p:cNvPr id="6" name="Picture 5"/>
          <p:cNvPicPr>
            <a:picLocks noChangeAspect="1"/>
          </p:cNvPicPr>
          <p:nvPr/>
        </p:nvPicPr>
        <p:blipFill>
          <a:blip r:embed="rId3"/>
          <a:stretch>
            <a:fillRect/>
          </a:stretch>
        </p:blipFill>
        <p:spPr>
          <a:xfrm>
            <a:off x="2871223" y="1013092"/>
            <a:ext cx="5349669" cy="4249383"/>
          </a:xfrm>
          <a:prstGeom prst="rect">
            <a:avLst/>
          </a:prstGeom>
        </p:spPr>
      </p:pic>
      <p:sp>
        <p:nvSpPr>
          <p:cNvPr id="7" name="TextBox 6"/>
          <p:cNvSpPr txBox="1"/>
          <p:nvPr/>
        </p:nvSpPr>
        <p:spPr>
          <a:xfrm>
            <a:off x="5259977" y="2004474"/>
            <a:ext cx="1594988" cy="369332"/>
          </a:xfrm>
          <a:prstGeom prst="rect">
            <a:avLst/>
          </a:prstGeom>
          <a:solidFill>
            <a:srgbClr val="FFCC66"/>
          </a:solidFill>
        </p:spPr>
        <p:txBody>
          <a:bodyPr wrap="none" rtlCol="0">
            <a:spAutoFit/>
          </a:bodyPr>
          <a:lstStyle/>
          <a:p>
            <a:r>
              <a:rPr lang="en-US" dirty="0" smtClean="0"/>
              <a:t>Managed Bean</a:t>
            </a:r>
            <a:endParaRPr lang="en-US" dirty="0"/>
          </a:p>
        </p:txBody>
      </p:sp>
      <p:sp>
        <p:nvSpPr>
          <p:cNvPr id="8" name="TextBox 7"/>
          <p:cNvSpPr txBox="1"/>
          <p:nvPr/>
        </p:nvSpPr>
        <p:spPr>
          <a:xfrm>
            <a:off x="5468983" y="4072760"/>
            <a:ext cx="969689" cy="369332"/>
          </a:xfrm>
          <a:prstGeom prst="rect">
            <a:avLst/>
          </a:prstGeom>
          <a:solidFill>
            <a:srgbClr val="FFCC66"/>
          </a:solidFill>
        </p:spPr>
        <p:txBody>
          <a:bodyPr wrap="none" rtlCol="0">
            <a:spAutoFit/>
          </a:bodyPr>
          <a:lstStyle/>
          <a:p>
            <a:r>
              <a:rPr lang="en-US" dirty="0" smtClean="0"/>
              <a:t>JSF Page</a:t>
            </a:r>
            <a:endParaRPr lang="en-US" dirty="0"/>
          </a:p>
        </p:txBody>
      </p:sp>
      <p:sp>
        <p:nvSpPr>
          <p:cNvPr id="9" name="TextBox 8"/>
          <p:cNvSpPr txBox="1"/>
          <p:nvPr/>
        </p:nvSpPr>
        <p:spPr>
          <a:xfrm>
            <a:off x="7058901" y="4226648"/>
            <a:ext cx="1059906" cy="430887"/>
          </a:xfrm>
          <a:prstGeom prst="rect">
            <a:avLst/>
          </a:prstGeom>
          <a:solidFill>
            <a:srgbClr val="EAEAEA"/>
          </a:solidFill>
        </p:spPr>
        <p:txBody>
          <a:bodyPr wrap="none" rtlCol="0">
            <a:spAutoFit/>
          </a:bodyPr>
          <a:lstStyle/>
          <a:p>
            <a:pPr algn="ctr"/>
            <a:r>
              <a:rPr lang="en-US" sz="1100" b="1" dirty="0" smtClean="0"/>
              <a:t>Managed Bean</a:t>
            </a:r>
          </a:p>
          <a:p>
            <a:pPr algn="ctr"/>
            <a:r>
              <a:rPr lang="en-US" sz="1100" b="1" dirty="0"/>
              <a:t>a</a:t>
            </a:r>
            <a:r>
              <a:rPr lang="en-US" sz="1100" b="1" dirty="0" smtClean="0"/>
              <a:t>nd Java EJB</a:t>
            </a:r>
            <a:endParaRPr lang="en-US" sz="1100" b="1" dirty="0"/>
          </a:p>
        </p:txBody>
      </p:sp>
    </p:spTree>
    <p:extLst>
      <p:ext uri="{BB962C8B-B14F-4D97-AF65-F5344CB8AC3E}">
        <p14:creationId xmlns:p14="http://schemas.microsoft.com/office/powerpoint/2010/main" val="308505746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Create Simple Model and JSF Page</a:t>
            </a:r>
          </a:p>
          <a:p>
            <a:pPr marL="514350" indent="-514350">
              <a:buFont typeface="+mj-lt"/>
              <a:buAutoNum type="arabicPeriod"/>
            </a:pPr>
            <a:r>
              <a:rPr lang="en-US" sz="3200" b="0" dirty="0" smtClean="0">
                <a:latin typeface="+mn-lt"/>
              </a:rPr>
              <a:t>See the In-Class Activity #2b that I posted in an Announcement.</a:t>
            </a:r>
          </a:p>
          <a:p>
            <a:pPr marL="914400" lvl="1" indent="-514350"/>
            <a:r>
              <a:rPr lang="en-US" b="0" dirty="0" smtClean="0">
                <a:latin typeface="+mn-lt"/>
              </a:rPr>
              <a:t>Create Controller.</a:t>
            </a:r>
          </a:p>
          <a:p>
            <a:pPr marL="914400" lvl="1" indent="-514350"/>
            <a:r>
              <a:rPr lang="en-US" b="0" dirty="0" smtClean="0">
                <a:latin typeface="+mn-lt"/>
              </a:rPr>
              <a:t>Create Login Page.</a:t>
            </a:r>
          </a:p>
          <a:p>
            <a:pPr marL="914400" lvl="1" indent="-514350"/>
            <a:r>
              <a:rPr lang="en-US" b="0" dirty="0" smtClean="0">
                <a:latin typeface="+mn-lt"/>
              </a:rPr>
              <a:t>Wire up end to end. </a:t>
            </a:r>
          </a:p>
          <a:p>
            <a:pPr marL="514350" indent="-514350" algn="ctr">
              <a:buFont typeface="+mj-lt"/>
              <a:buAutoNum type="arabicPeriod"/>
            </a:pP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4229349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2209800" y="2743200"/>
            <a:ext cx="7818438" cy="1143000"/>
          </a:xfrm>
        </p:spPr>
        <p:txBody>
          <a:bodyPr>
            <a:normAutofit fontScale="90000"/>
          </a:bodyPr>
          <a:lstStyle/>
          <a:p>
            <a:pPr>
              <a:defRPr/>
            </a:pPr>
            <a:r>
              <a:rPr lang="en-US" altLang="en-US" dirty="0" smtClean="0">
                <a:solidFill>
                  <a:schemeClr val="tx1">
                    <a:lumMod val="75000"/>
                    <a:lumOff val="25000"/>
                  </a:schemeClr>
                </a:solidFill>
              </a:rPr>
              <a:t>Introduction to Enterprise Java</a:t>
            </a:r>
            <a:br>
              <a:rPr lang="en-US" altLang="en-US" dirty="0" smtClean="0">
                <a:solidFill>
                  <a:schemeClr val="tx1">
                    <a:lumMod val="75000"/>
                    <a:lumOff val="25000"/>
                  </a:schemeClr>
                </a:solidFill>
              </a:rPr>
            </a:br>
            <a:r>
              <a:rPr lang="en-US" altLang="en-US" dirty="0" smtClean="0">
                <a:solidFill>
                  <a:schemeClr val="tx1">
                    <a:lumMod val="75000"/>
                    <a:lumOff val="25000"/>
                  </a:schemeClr>
                </a:solidFill>
              </a:rPr>
              <a:t>Presentation Layer</a:t>
            </a:r>
            <a:endParaRPr lang="en-US" altLang="en-US" dirty="0">
              <a:solidFill>
                <a:schemeClr val="tx1">
                  <a:lumMod val="75000"/>
                  <a:lumOff val="25000"/>
                </a:schemeClr>
              </a:solidFill>
            </a:endParaRPr>
          </a:p>
        </p:txBody>
      </p:sp>
      <p:sp>
        <p:nvSpPr>
          <p:cNvPr id="307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8E5A6433-E4F2-4F4C-B4E5-1A944E6B2A5D}" type="slidenum">
              <a:rPr lang="en-US" altLang="en-US" sz="1000">
                <a:latin typeface="Arial" charset="0"/>
              </a:rPr>
              <a:pPr/>
              <a:t>6</a:t>
            </a:fld>
            <a:endParaRPr lang="en-US" altLang="en-US" sz="1000">
              <a:latin typeface="Arial" charset="0"/>
            </a:endParaRPr>
          </a:p>
        </p:txBody>
      </p:sp>
    </p:spTree>
    <p:extLst>
      <p:ext uri="{BB962C8B-B14F-4D97-AF65-F5344CB8AC3E}">
        <p14:creationId xmlns:p14="http://schemas.microsoft.com/office/powerpoint/2010/main" val="1577126994"/>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Finish the design and start coding the Login and Registration Pages.</a:t>
            </a:r>
          </a:p>
          <a:p>
            <a:r>
              <a:rPr lang="en-US" b="0" dirty="0" smtClean="0">
                <a:latin typeface="+mn-lt"/>
              </a:rPr>
              <a:t>Submit In-Class Activity #2b Report in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29193417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7509841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01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2 – Week 3</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599" y="1089765"/>
            <a:ext cx="11260183"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JSF HTML Tag Library.</a:t>
            </a:r>
          </a:p>
          <a:p>
            <a:pPr lvl="1"/>
            <a:r>
              <a:rPr lang="en-US" altLang="en-US" sz="2800" b="0" dirty="0" smtClean="0">
                <a:solidFill>
                  <a:schemeClr val="tx1">
                    <a:lumMod val="75000"/>
                    <a:lumOff val="25000"/>
                  </a:schemeClr>
                </a:solidFill>
                <a:latin typeface="+mn-lt"/>
              </a:rPr>
              <a:t>Java Standard Template Library (JSTL) and </a:t>
            </a:r>
            <a:r>
              <a:rPr lang="en-US" altLang="en-US" sz="2800" b="0" dirty="0">
                <a:solidFill>
                  <a:schemeClr val="tx1">
                    <a:lumMod val="75000"/>
                    <a:lumOff val="25000"/>
                  </a:schemeClr>
                </a:solidFill>
                <a:latin typeface="+mn-lt"/>
              </a:rPr>
              <a:t>JSF Expression </a:t>
            </a:r>
            <a:r>
              <a:rPr lang="en-US" altLang="en-US" sz="2800" b="0" dirty="0" smtClean="0">
                <a:solidFill>
                  <a:schemeClr val="tx1">
                    <a:lumMod val="75000"/>
                    <a:lumOff val="25000"/>
                  </a:schemeClr>
                </a:solidFill>
                <a:latin typeface="+mn-lt"/>
              </a:rPr>
              <a:t>Language (EL).</a:t>
            </a:r>
          </a:p>
          <a:p>
            <a:pPr lvl="1"/>
            <a:r>
              <a:rPr lang="en-US" altLang="en-US" sz="2800" b="0" dirty="0" smtClean="0">
                <a:solidFill>
                  <a:schemeClr val="tx1">
                    <a:lumMod val="75000"/>
                    <a:lumOff val="25000"/>
                  </a:schemeClr>
                </a:solidFill>
                <a:latin typeface="+mn-lt"/>
              </a:rPr>
              <a:t>Data Validation and Layouts (</a:t>
            </a:r>
            <a:r>
              <a:rPr lang="en-US" altLang="en-US" sz="2800" b="0" dirty="0" err="1" smtClean="0">
                <a:solidFill>
                  <a:schemeClr val="tx1">
                    <a:lumMod val="75000"/>
                    <a:lumOff val="25000"/>
                  </a:schemeClr>
                </a:solidFill>
                <a:latin typeface="+mn-lt"/>
              </a:rPr>
              <a:t>Facelets</a:t>
            </a:r>
            <a:r>
              <a:rPr lang="en-US" altLang="en-US" sz="2800" b="0" dirty="0" smtClean="0">
                <a:solidFill>
                  <a:schemeClr val="tx1">
                    <a:lumMod val="75000"/>
                    <a:lumOff val="25000"/>
                  </a:schemeClr>
                </a:solidFill>
                <a:latin typeface="+mn-lt"/>
              </a:rPr>
              <a:t>).</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Getting to know JSF HTML Tag Library and JSTL.</a:t>
            </a:r>
          </a:p>
          <a:p>
            <a:pPr lvl="1"/>
            <a:r>
              <a:rPr lang="en-US" altLang="en-US" sz="2800" b="0" dirty="0" smtClean="0">
                <a:solidFill>
                  <a:schemeClr val="tx1">
                    <a:lumMod val="75000"/>
                    <a:lumOff val="25000"/>
                  </a:schemeClr>
                </a:solidFill>
                <a:latin typeface="+mn-lt"/>
              </a:rPr>
              <a:t>Build a simple JSF based application.</a:t>
            </a:r>
          </a:p>
          <a:p>
            <a:pPr lvl="2"/>
            <a:r>
              <a:rPr lang="en-US" altLang="en-US" sz="2400" b="0" dirty="0" smtClean="0">
                <a:solidFill>
                  <a:schemeClr val="tx1">
                    <a:lumMod val="75000"/>
                    <a:lumOff val="25000"/>
                  </a:schemeClr>
                </a:solidFill>
                <a:latin typeface="+mn-lt"/>
              </a:rPr>
              <a:t>Add Data Validation to the Registration Form.</a:t>
            </a:r>
          </a:p>
          <a:p>
            <a:pPr lvl="2"/>
            <a:r>
              <a:rPr lang="en-US" altLang="en-US" sz="2400" b="0" dirty="0" smtClean="0">
                <a:solidFill>
                  <a:schemeClr val="tx1">
                    <a:lumMod val="75000"/>
                    <a:lumOff val="25000"/>
                  </a:schemeClr>
                </a:solidFill>
                <a:latin typeface="+mn-lt"/>
              </a:rPr>
              <a:t>Add Layouts to the Registration Form.</a:t>
            </a:r>
          </a:p>
          <a:p>
            <a:pPr marL="914400" lvl="2" indent="0">
              <a:buNone/>
            </a:pP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63</a:t>
            </a:fld>
            <a:endParaRPr lang="en-US" altLang="en-US" sz="1000">
              <a:latin typeface="Arial" charset="0"/>
            </a:endParaRPr>
          </a:p>
        </p:txBody>
      </p:sp>
    </p:spTree>
    <p:extLst>
      <p:ext uri="{BB962C8B-B14F-4D97-AF65-F5344CB8AC3E}">
        <p14:creationId xmlns:p14="http://schemas.microsoft.com/office/powerpoint/2010/main" val="1307702252"/>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are all these JSF HTML Tags?</a:t>
            </a:r>
            <a:endParaRPr lang="en-US" dirty="0"/>
          </a:p>
        </p:txBody>
      </p:sp>
      <p:sp>
        <p:nvSpPr>
          <p:cNvPr id="3" name="Content Placeholder 2"/>
          <p:cNvSpPr>
            <a:spLocks noGrp="1"/>
          </p:cNvSpPr>
          <p:nvPr>
            <p:ph idx="1"/>
          </p:nvPr>
        </p:nvSpPr>
        <p:spPr>
          <a:xfrm>
            <a:off x="513806" y="953905"/>
            <a:ext cx="11443063" cy="3914185"/>
          </a:xfrm>
        </p:spPr>
        <p:txBody>
          <a:bodyPr>
            <a:normAutofit fontScale="85000" lnSpcReduction="20000"/>
          </a:bodyPr>
          <a:lstStyle/>
          <a:p>
            <a:r>
              <a:rPr lang="en-US" b="0" dirty="0" smtClean="0">
                <a:latin typeface="+mn-lt"/>
              </a:rPr>
              <a:t>When you build JSF Pages most of the HTML tags have been replaced with an equivalent JSF tag.</a:t>
            </a:r>
          </a:p>
          <a:p>
            <a:r>
              <a:rPr lang="en-US" b="0" dirty="0" smtClean="0">
                <a:latin typeface="+mn-lt"/>
              </a:rPr>
              <a:t>The JSF tags are generally pretty similar to their equivalent HTML tag but add support for data binding, AJAX, etc. </a:t>
            </a:r>
          </a:p>
          <a:p>
            <a:r>
              <a:rPr lang="en-US" b="0" dirty="0" smtClean="0">
                <a:latin typeface="+mn-lt"/>
              </a:rPr>
              <a:t>Remember JSF DOES NOT have to render HTML so these tags are “wrapper” classes over what they ultimately render. That is pretty cool!</a:t>
            </a:r>
          </a:p>
          <a:p>
            <a:r>
              <a:rPr lang="en-US" b="0" dirty="0">
                <a:latin typeface="+mn-lt"/>
              </a:rPr>
              <a:t>One of the better resources to learn Enterprise Java is from the Oracle Tutorials.</a:t>
            </a:r>
          </a:p>
          <a:p>
            <a:r>
              <a:rPr lang="en-US" b="0" dirty="0">
                <a:latin typeface="+mn-lt"/>
              </a:rPr>
              <a:t>For Java EE 7 go to: </a:t>
            </a:r>
            <a:r>
              <a:rPr lang="en-US" b="0" dirty="0">
                <a:latin typeface="+mn-lt"/>
                <a:hlinkClick r:id="rId2"/>
              </a:rPr>
              <a:t>https://</a:t>
            </a:r>
            <a:r>
              <a:rPr lang="en-US" b="0" dirty="0" smtClean="0">
                <a:latin typeface="+mn-lt"/>
                <a:hlinkClick r:id="rId2"/>
              </a:rPr>
              <a:t>docs.oracle.com/javaee/7/tutorial/index.html</a:t>
            </a:r>
            <a:endParaRPr lang="en-US" b="0" dirty="0" smtClean="0">
              <a:latin typeface="+mn-lt"/>
            </a:endParaRPr>
          </a:p>
          <a:p>
            <a:r>
              <a:rPr lang="en-US" b="0" dirty="0" smtClean="0">
                <a:latin typeface="+mn-lt"/>
              </a:rPr>
              <a:t>Bookmark this tutorial!</a:t>
            </a:r>
          </a:p>
          <a:p>
            <a:r>
              <a:rPr lang="en-US" b="0" dirty="0">
                <a:latin typeface="+mn-lt"/>
              </a:rPr>
              <a:t>For </a:t>
            </a:r>
            <a:r>
              <a:rPr lang="en-US" b="0" dirty="0" smtClean="0">
                <a:latin typeface="+mn-lt"/>
              </a:rPr>
              <a:t>JSF Components drill down </a:t>
            </a:r>
            <a:r>
              <a:rPr lang="en-US" b="0" dirty="0">
                <a:latin typeface="+mn-lt"/>
              </a:rPr>
              <a:t>into Part </a:t>
            </a:r>
            <a:r>
              <a:rPr lang="en-US" b="0" dirty="0" smtClean="0">
                <a:latin typeface="+mn-lt"/>
              </a:rPr>
              <a:t>III and Chapter 10.</a:t>
            </a:r>
            <a:endParaRPr lang="en-US" b="0" dirty="0">
              <a:latin typeface="+mn-lt"/>
            </a:endParaRPr>
          </a:p>
          <a:p>
            <a:pPr marL="0" indent="0">
              <a:buNone/>
            </a:pPr>
            <a:r>
              <a:rPr lang="en-US" b="0" dirty="0" smtClean="0">
                <a:latin typeface="+mn-lt"/>
              </a:rPr>
              <a:t> </a:t>
            </a:r>
            <a:endParaRPr lang="en-US" b="0" dirty="0">
              <a:latin typeface="+mn-lt"/>
            </a:endParaRPr>
          </a:p>
        </p:txBody>
      </p:sp>
      <p:sp>
        <p:nvSpPr>
          <p:cNvPr id="15" name="TextBox 14"/>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10. Let’s review some of the JSF HTML Tags!</a:t>
            </a:r>
            <a:endParaRPr lang="en-US" sz="2000" b="1" dirty="0">
              <a:solidFill>
                <a:srgbClr val="0070C0"/>
              </a:solidFill>
            </a:endParaRPr>
          </a:p>
        </p:txBody>
      </p:sp>
    </p:spTree>
    <p:extLst>
      <p:ext uri="{BB962C8B-B14F-4D97-AF65-F5344CB8AC3E}">
        <p14:creationId xmlns:p14="http://schemas.microsoft.com/office/powerpoint/2010/main" val="677368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How do I make dynamic code in JSF Pages?</a:t>
            </a:r>
            <a:endParaRPr lang="en-US" dirty="0"/>
          </a:p>
        </p:txBody>
      </p:sp>
      <p:sp>
        <p:nvSpPr>
          <p:cNvPr id="3" name="Content Placeholder 2"/>
          <p:cNvSpPr>
            <a:spLocks noGrp="1"/>
          </p:cNvSpPr>
          <p:nvPr>
            <p:ph idx="1"/>
          </p:nvPr>
        </p:nvSpPr>
        <p:spPr>
          <a:xfrm>
            <a:off x="513806" y="953905"/>
            <a:ext cx="11443063" cy="4655699"/>
          </a:xfrm>
        </p:spPr>
        <p:txBody>
          <a:bodyPr>
            <a:normAutofit lnSpcReduction="10000"/>
          </a:bodyPr>
          <a:lstStyle/>
          <a:p>
            <a:r>
              <a:rPr lang="en-US" b="0" dirty="0">
                <a:latin typeface="+mn-lt"/>
              </a:rPr>
              <a:t>Java EE </a:t>
            </a:r>
            <a:r>
              <a:rPr lang="en-US" b="0" dirty="0" smtClean="0">
                <a:latin typeface="+mn-lt"/>
              </a:rPr>
              <a:t>supports the Java Standard Template Library (JSTL 1.2).</a:t>
            </a:r>
            <a:endParaRPr lang="en-US" b="0" dirty="0">
              <a:latin typeface="+mn-lt"/>
            </a:endParaRPr>
          </a:p>
          <a:p>
            <a:r>
              <a:rPr lang="en-US" b="0" dirty="0" smtClean="0">
                <a:latin typeface="+mn-lt"/>
              </a:rPr>
              <a:t>JSTL has a number of tags you can use make conditional decisions and loop over arrays, to build dynamic JSF pages.</a:t>
            </a:r>
          </a:p>
          <a:p>
            <a:r>
              <a:rPr lang="en-US" b="0" dirty="0" smtClean="0">
                <a:latin typeface="+mn-lt"/>
              </a:rPr>
              <a:t>JSTL also has quite a few tags you should PROBABLY NEVER use. These tags include interacting with a Database (sorry, not from a View).</a:t>
            </a:r>
          </a:p>
          <a:p>
            <a:r>
              <a:rPr lang="en-US" b="0" dirty="0" smtClean="0">
                <a:latin typeface="+mn-lt"/>
              </a:rPr>
              <a:t>The JSTL tags you need to know are from JSTL Core.</a:t>
            </a:r>
            <a:endParaRPr lang="en-US" b="0" dirty="0">
              <a:latin typeface="+mn-lt"/>
            </a:endParaRPr>
          </a:p>
          <a:p>
            <a:r>
              <a:rPr lang="en-US" b="0" dirty="0" smtClean="0">
                <a:latin typeface="+mn-lt"/>
              </a:rPr>
              <a:t>JSTL works in combination with Expression Language (EL) syntax.</a:t>
            </a:r>
          </a:p>
          <a:p>
            <a:r>
              <a:rPr lang="en-US" b="0" dirty="0" smtClean="0">
                <a:latin typeface="+mn-lt"/>
              </a:rPr>
              <a:t>For this topic we are going to go to a bit older version of the Java EE Tutorial.</a:t>
            </a:r>
            <a:endParaRPr lang="en-US" b="0" dirty="0">
              <a:latin typeface="+mn-lt"/>
            </a:endParaRPr>
          </a:p>
          <a:p>
            <a:pPr marL="0" indent="0">
              <a:buNone/>
            </a:pPr>
            <a:r>
              <a:rPr lang="en-US" b="0" dirty="0" smtClean="0">
                <a:latin typeface="+mn-lt"/>
              </a:rPr>
              <a:t> </a:t>
            </a:r>
            <a:endParaRPr lang="en-US" b="0" dirty="0">
              <a:latin typeface="+mn-lt"/>
            </a:endParaRPr>
          </a:p>
        </p:txBody>
      </p:sp>
      <p:sp>
        <p:nvSpPr>
          <p:cNvPr id="15" name="TextBox 14"/>
          <p:cNvSpPr txBox="1"/>
          <p:nvPr/>
        </p:nvSpPr>
        <p:spPr>
          <a:xfrm>
            <a:off x="0" y="4904210"/>
            <a:ext cx="12192000" cy="707886"/>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a:t>
            </a:r>
            <a:r>
              <a:rPr lang="en-US" altLang="en-US" sz="2000" b="1" dirty="0">
                <a:solidFill>
                  <a:srgbClr val="0070C0"/>
                </a:solidFill>
                <a:ea typeface="Corbel" charset="0"/>
                <a:cs typeface="Corbel" charset="0"/>
              </a:rPr>
              <a:t>5 Tutorial at </a:t>
            </a:r>
            <a:r>
              <a:rPr lang="en-US" altLang="en-US" sz="2000" b="1" dirty="0">
                <a:solidFill>
                  <a:srgbClr val="0070C0"/>
                </a:solidFill>
                <a:ea typeface="Corbel" charset="0"/>
                <a:cs typeface="Corbel" charset="0"/>
                <a:hlinkClick r:id="rId2"/>
              </a:rPr>
              <a:t>http://</a:t>
            </a:r>
            <a:r>
              <a:rPr lang="en-US" altLang="en-US" sz="2000" b="1" dirty="0" smtClean="0">
                <a:solidFill>
                  <a:srgbClr val="0070C0"/>
                </a:solidFill>
                <a:ea typeface="Corbel" charset="0"/>
                <a:cs typeface="Corbel" charset="0"/>
                <a:hlinkClick r:id="rId2"/>
              </a:rPr>
              <a:t>docs.oracle.com/javaee/5/tutorial/doc/bnakh.html</a:t>
            </a:r>
            <a:r>
              <a:rPr lang="en-US" altLang="en-US" sz="2000" b="1" dirty="0" smtClean="0">
                <a:solidFill>
                  <a:srgbClr val="0070C0"/>
                </a:solidFill>
                <a:ea typeface="Corbel" charset="0"/>
                <a:cs typeface="Corbel" charset="0"/>
              </a:rPr>
              <a:t>. Let’s review some of the JSTL Core Tags!</a:t>
            </a:r>
            <a:endParaRPr lang="en-US" sz="2000" b="1" dirty="0">
              <a:solidFill>
                <a:srgbClr val="0070C0"/>
              </a:solidFill>
            </a:endParaRPr>
          </a:p>
        </p:txBody>
      </p:sp>
      <p:sp>
        <p:nvSpPr>
          <p:cNvPr id="6" name="TextBox 5"/>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Out of class….go to the Java EE 7 Tutorial. Drill into Part III Chapter 9 for documentation on EL!</a:t>
            </a:r>
            <a:endParaRPr lang="en-US" sz="2000" b="1" dirty="0">
              <a:solidFill>
                <a:srgbClr val="0070C0"/>
              </a:solidFill>
            </a:endParaRPr>
          </a:p>
        </p:txBody>
      </p:sp>
    </p:spTree>
    <p:extLst>
      <p:ext uri="{BB962C8B-B14F-4D97-AF65-F5344CB8AC3E}">
        <p14:creationId xmlns:p14="http://schemas.microsoft.com/office/powerpoint/2010/main" val="626735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How do I do form data validation?</a:t>
            </a:r>
            <a:endParaRPr lang="en-US" dirty="0"/>
          </a:p>
        </p:txBody>
      </p:sp>
      <p:sp>
        <p:nvSpPr>
          <p:cNvPr id="3" name="Content Placeholder 2"/>
          <p:cNvSpPr>
            <a:spLocks noGrp="1"/>
          </p:cNvSpPr>
          <p:nvPr>
            <p:ph idx="1"/>
          </p:nvPr>
        </p:nvSpPr>
        <p:spPr>
          <a:xfrm>
            <a:off x="513806" y="953906"/>
            <a:ext cx="11443063" cy="2485979"/>
          </a:xfrm>
        </p:spPr>
        <p:txBody>
          <a:bodyPr>
            <a:normAutofit fontScale="85000" lnSpcReduction="10000"/>
          </a:bodyPr>
          <a:lstStyle/>
          <a:p>
            <a:r>
              <a:rPr lang="en-US" b="0" dirty="0" smtClean="0">
                <a:latin typeface="+mn-lt"/>
              </a:rPr>
              <a:t>Java EE 7 uses the Bean Validation Standard JSR 303/349. Note these are annotations!</a:t>
            </a:r>
          </a:p>
          <a:p>
            <a:r>
              <a:rPr lang="en-US" b="0" dirty="0" smtClean="0">
                <a:latin typeface="+mn-lt"/>
              </a:rPr>
              <a:t>JSF also has a set of validation tags you can use too. Note these are tags!</a:t>
            </a:r>
          </a:p>
          <a:p>
            <a:r>
              <a:rPr lang="en-US" b="0" dirty="0" smtClean="0">
                <a:latin typeface="+mn-lt"/>
              </a:rPr>
              <a:t>The Bean Validation Standard requires you to decorate your Object Model properties using annotations to define your data validation rules.</a:t>
            </a:r>
          </a:p>
          <a:p>
            <a:r>
              <a:rPr lang="en-US" b="0" dirty="0" smtClean="0">
                <a:latin typeface="+mn-lt"/>
              </a:rPr>
              <a:t>There are a number of validators built into this standard. You can also build your own custom data validators if you have some very complex data validation rules. </a:t>
            </a:r>
            <a:endParaRPr lang="en-US" b="0" dirty="0">
              <a:latin typeface="+mn-lt"/>
            </a:endParaRPr>
          </a:p>
        </p:txBody>
      </p:sp>
      <p:pic>
        <p:nvPicPr>
          <p:cNvPr id="4" name="Picture 3"/>
          <p:cNvPicPr>
            <a:picLocks noChangeAspect="1"/>
          </p:cNvPicPr>
          <p:nvPr/>
        </p:nvPicPr>
        <p:blipFill>
          <a:blip r:embed="rId2"/>
          <a:stretch>
            <a:fillRect/>
          </a:stretch>
        </p:blipFill>
        <p:spPr>
          <a:xfrm>
            <a:off x="2804159" y="3420154"/>
            <a:ext cx="7498080" cy="2222113"/>
          </a:xfrm>
          <a:prstGeom prst="rect">
            <a:avLst/>
          </a:prstGeom>
        </p:spPr>
      </p:pic>
      <p:cxnSp>
        <p:nvCxnSpPr>
          <p:cNvPr id="5" name="Straight Arrow Connector 4"/>
          <p:cNvCxnSpPr/>
          <p:nvPr/>
        </p:nvCxnSpPr>
        <p:spPr>
          <a:xfrm>
            <a:off x="2124891" y="3898502"/>
            <a:ext cx="67926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09600" y="3575336"/>
            <a:ext cx="1515291" cy="646331"/>
          </a:xfrm>
          <a:prstGeom prst="rect">
            <a:avLst/>
          </a:prstGeom>
          <a:noFill/>
        </p:spPr>
        <p:txBody>
          <a:bodyPr wrap="square" rtlCol="0">
            <a:spAutoFit/>
          </a:bodyPr>
          <a:lstStyle/>
          <a:p>
            <a:pPr algn="ctr"/>
            <a:r>
              <a:rPr lang="en-US" dirty="0" smtClean="0">
                <a:solidFill>
                  <a:srgbClr val="00B050"/>
                </a:solidFill>
              </a:rPr>
              <a:t>Object Model Class</a:t>
            </a:r>
            <a:endParaRPr lang="en-US" dirty="0">
              <a:solidFill>
                <a:srgbClr val="00B050"/>
              </a:solidFill>
            </a:endParaRPr>
          </a:p>
        </p:txBody>
      </p:sp>
      <p:cxnSp>
        <p:nvCxnSpPr>
          <p:cNvPr id="9" name="Straight Arrow Connector 8"/>
          <p:cNvCxnSpPr/>
          <p:nvPr/>
        </p:nvCxnSpPr>
        <p:spPr>
          <a:xfrm>
            <a:off x="2124891" y="4843382"/>
            <a:ext cx="67926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09600" y="4381717"/>
            <a:ext cx="1515291" cy="923330"/>
          </a:xfrm>
          <a:prstGeom prst="rect">
            <a:avLst/>
          </a:prstGeom>
          <a:noFill/>
        </p:spPr>
        <p:txBody>
          <a:bodyPr wrap="square" rtlCol="0">
            <a:spAutoFit/>
          </a:bodyPr>
          <a:lstStyle/>
          <a:p>
            <a:pPr algn="ctr"/>
            <a:r>
              <a:rPr lang="en-US" dirty="0" smtClean="0">
                <a:solidFill>
                  <a:srgbClr val="00B050"/>
                </a:solidFill>
              </a:rPr>
              <a:t>Bean Validation Annotations</a:t>
            </a:r>
            <a:endParaRPr lang="en-US" dirty="0">
              <a:solidFill>
                <a:srgbClr val="00B050"/>
              </a:solidFill>
            </a:endParaRPr>
          </a:p>
        </p:txBody>
      </p:sp>
      <p:cxnSp>
        <p:nvCxnSpPr>
          <p:cNvPr id="12" name="Straight Arrow Connector 11"/>
          <p:cNvCxnSpPr/>
          <p:nvPr/>
        </p:nvCxnSpPr>
        <p:spPr>
          <a:xfrm flipH="1">
            <a:off x="4397828" y="3647695"/>
            <a:ext cx="783771" cy="57397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84914" y="3436622"/>
            <a:ext cx="4876800" cy="369332"/>
          </a:xfrm>
          <a:prstGeom prst="rect">
            <a:avLst/>
          </a:prstGeom>
          <a:noFill/>
        </p:spPr>
        <p:txBody>
          <a:bodyPr wrap="square" rtlCol="0">
            <a:spAutoFit/>
          </a:bodyPr>
          <a:lstStyle/>
          <a:p>
            <a:pPr algn="ctr"/>
            <a:r>
              <a:rPr lang="en-US" dirty="0" smtClean="0">
                <a:solidFill>
                  <a:srgbClr val="C00000"/>
                </a:solidFill>
              </a:rPr>
              <a:t>You can define your own messages</a:t>
            </a:r>
            <a:endParaRPr lang="en-US" dirty="0">
              <a:solidFill>
                <a:srgbClr val="C00000"/>
              </a:solidFill>
            </a:endParaRPr>
          </a:p>
        </p:txBody>
      </p:sp>
      <p:sp>
        <p:nvSpPr>
          <p:cNvPr id="14" name="TextBox 13"/>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By now you see our programming model uses lots of annotations! How does this simplify your programming?</a:t>
            </a:r>
            <a:endParaRPr lang="en-US" sz="2000" b="1" dirty="0">
              <a:solidFill>
                <a:srgbClr val="0070C0"/>
              </a:solidFill>
            </a:endParaRPr>
          </a:p>
        </p:txBody>
      </p:sp>
    </p:spTree>
    <p:extLst>
      <p:ext uri="{BB962C8B-B14F-4D97-AF65-F5344CB8AC3E}">
        <p14:creationId xmlns:p14="http://schemas.microsoft.com/office/powerpoint/2010/main" val="311624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Where can I get info on Bean Validation?</a:t>
            </a:r>
            <a:endParaRPr lang="en-US" dirty="0"/>
          </a:p>
        </p:txBody>
      </p:sp>
      <p:sp>
        <p:nvSpPr>
          <p:cNvPr id="3" name="Content Placeholder 2"/>
          <p:cNvSpPr>
            <a:spLocks noGrp="1"/>
          </p:cNvSpPr>
          <p:nvPr>
            <p:ph idx="1"/>
          </p:nvPr>
        </p:nvSpPr>
        <p:spPr>
          <a:xfrm>
            <a:off x="513806" y="953906"/>
            <a:ext cx="11443063" cy="2485979"/>
          </a:xfrm>
        </p:spPr>
        <p:txBody>
          <a:bodyPr>
            <a:normAutofit/>
          </a:bodyPr>
          <a:lstStyle/>
          <a:p>
            <a:r>
              <a:rPr lang="en-US" b="0" dirty="0" smtClean="0">
                <a:latin typeface="+mn-lt"/>
              </a:rPr>
              <a:t>Again let’s simply refer to the Java EE 7 Tutorial.</a:t>
            </a:r>
          </a:p>
          <a:p>
            <a:r>
              <a:rPr lang="en-US" b="0" dirty="0">
                <a:latin typeface="+mn-lt"/>
              </a:rPr>
              <a:t>For Java EE 7 go to: </a:t>
            </a:r>
            <a:r>
              <a:rPr lang="en-US" b="0" dirty="0">
                <a:latin typeface="+mn-lt"/>
                <a:hlinkClick r:id="rId2"/>
              </a:rPr>
              <a:t>https://</a:t>
            </a:r>
            <a:r>
              <a:rPr lang="en-US" b="0" dirty="0" smtClean="0">
                <a:latin typeface="+mn-lt"/>
                <a:hlinkClick r:id="rId2"/>
              </a:rPr>
              <a:t>docs.oracle.com/javaee/7/tutorial/index.html</a:t>
            </a:r>
            <a:endParaRPr lang="en-US" b="0" dirty="0" smtClean="0">
              <a:latin typeface="+mn-lt"/>
            </a:endParaRPr>
          </a:p>
          <a:p>
            <a:r>
              <a:rPr lang="en-US" b="0" dirty="0" smtClean="0">
                <a:latin typeface="+mn-lt"/>
              </a:rPr>
              <a:t>For Bean Validation drill down into Part IV.</a:t>
            </a:r>
          </a:p>
        </p:txBody>
      </p:sp>
      <p:sp>
        <p:nvSpPr>
          <p:cNvPr id="15" name="TextBox 14"/>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IV. Let’s review some of the validation annotations!</a:t>
            </a:r>
            <a:endParaRPr lang="en-US" sz="2000" b="1" dirty="0">
              <a:solidFill>
                <a:srgbClr val="0070C0"/>
              </a:solidFill>
            </a:endParaRPr>
          </a:p>
        </p:txBody>
      </p:sp>
    </p:spTree>
    <p:extLst>
      <p:ext uri="{BB962C8B-B14F-4D97-AF65-F5344CB8AC3E}">
        <p14:creationId xmlns:p14="http://schemas.microsoft.com/office/powerpoint/2010/main" val="3587175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display validation messages?</a:t>
            </a:r>
            <a:endParaRPr lang="en-US" dirty="0"/>
          </a:p>
        </p:txBody>
      </p:sp>
      <p:sp>
        <p:nvSpPr>
          <p:cNvPr id="3" name="Content Placeholder 2"/>
          <p:cNvSpPr>
            <a:spLocks noGrp="1"/>
          </p:cNvSpPr>
          <p:nvPr>
            <p:ph idx="1"/>
          </p:nvPr>
        </p:nvSpPr>
        <p:spPr>
          <a:xfrm>
            <a:off x="609600" y="1600200"/>
            <a:ext cx="10972800" cy="1334589"/>
          </a:xfrm>
        </p:spPr>
        <p:txBody>
          <a:bodyPr/>
          <a:lstStyle/>
          <a:p>
            <a:r>
              <a:rPr lang="en-US" b="0" dirty="0" smtClean="0">
                <a:latin typeface="+mn-lt"/>
              </a:rPr>
              <a:t>Use the &lt;</a:t>
            </a:r>
            <a:r>
              <a:rPr lang="en-US" b="0" dirty="0" err="1" smtClean="0">
                <a:latin typeface="+mn-lt"/>
              </a:rPr>
              <a:t>h:message</a:t>
            </a:r>
            <a:r>
              <a:rPr lang="en-US" b="0" dirty="0" smtClean="0">
                <a:latin typeface="+mn-lt"/>
              </a:rPr>
              <a:t> for=“id”/&gt; tag to display message for a form field.</a:t>
            </a:r>
          </a:p>
          <a:p>
            <a:r>
              <a:rPr lang="en-US" b="0" dirty="0" smtClean="0">
                <a:latin typeface="+mn-lt"/>
              </a:rPr>
              <a:t>Use the &lt;</a:t>
            </a:r>
            <a:r>
              <a:rPr lang="en-US" b="0" dirty="0" err="1" smtClean="0">
                <a:latin typeface="+mn-lt"/>
              </a:rPr>
              <a:t>h:messages</a:t>
            </a:r>
            <a:r>
              <a:rPr lang="en-US" b="0" dirty="0" smtClean="0">
                <a:latin typeface="+mn-lt"/>
              </a:rPr>
              <a:t> /&gt; tag to display all messages.</a:t>
            </a:r>
            <a:endParaRPr lang="en-US" b="0" dirty="0">
              <a:latin typeface="+mn-lt"/>
            </a:endParaRPr>
          </a:p>
        </p:txBody>
      </p:sp>
      <p:pic>
        <p:nvPicPr>
          <p:cNvPr id="4" name="Picture 3"/>
          <p:cNvPicPr>
            <a:picLocks noChangeAspect="1"/>
          </p:cNvPicPr>
          <p:nvPr/>
        </p:nvPicPr>
        <p:blipFill>
          <a:blip r:embed="rId2"/>
          <a:stretch>
            <a:fillRect/>
          </a:stretch>
        </p:blipFill>
        <p:spPr>
          <a:xfrm>
            <a:off x="1616640" y="2854386"/>
            <a:ext cx="8314286" cy="2438095"/>
          </a:xfrm>
          <a:prstGeom prst="rect">
            <a:avLst/>
          </a:prstGeom>
        </p:spPr>
      </p:pic>
      <p:cxnSp>
        <p:nvCxnSpPr>
          <p:cNvPr id="5" name="Straight Arrow Connector 4"/>
          <p:cNvCxnSpPr/>
          <p:nvPr/>
        </p:nvCxnSpPr>
        <p:spPr>
          <a:xfrm>
            <a:off x="1428206" y="4616959"/>
            <a:ext cx="67926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0" y="4406166"/>
            <a:ext cx="1515291" cy="369332"/>
          </a:xfrm>
          <a:prstGeom prst="rect">
            <a:avLst/>
          </a:prstGeom>
          <a:noFill/>
        </p:spPr>
        <p:txBody>
          <a:bodyPr wrap="square" rtlCol="0">
            <a:spAutoFit/>
          </a:bodyPr>
          <a:lstStyle/>
          <a:p>
            <a:pPr algn="ctr"/>
            <a:r>
              <a:rPr lang="en-US" dirty="0" smtClean="0">
                <a:solidFill>
                  <a:srgbClr val="00B050"/>
                </a:solidFill>
              </a:rPr>
              <a:t>All messages</a:t>
            </a:r>
            <a:endParaRPr lang="en-US" dirty="0">
              <a:solidFill>
                <a:srgbClr val="00B050"/>
              </a:solidFill>
            </a:endParaRPr>
          </a:p>
        </p:txBody>
      </p:sp>
      <p:cxnSp>
        <p:nvCxnSpPr>
          <p:cNvPr id="7" name="Straight Arrow Connector 6"/>
          <p:cNvCxnSpPr/>
          <p:nvPr/>
        </p:nvCxnSpPr>
        <p:spPr>
          <a:xfrm flipH="1">
            <a:off x="8560527" y="3213463"/>
            <a:ext cx="827313" cy="70539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80860" y="3213463"/>
            <a:ext cx="4706980" cy="70539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630194" y="2844131"/>
            <a:ext cx="1515291" cy="369332"/>
          </a:xfrm>
          <a:prstGeom prst="rect">
            <a:avLst/>
          </a:prstGeom>
          <a:noFill/>
        </p:spPr>
        <p:txBody>
          <a:bodyPr wrap="square" rtlCol="0">
            <a:spAutoFit/>
          </a:bodyPr>
          <a:lstStyle/>
          <a:p>
            <a:pPr algn="ctr"/>
            <a:r>
              <a:rPr lang="en-US" dirty="0" smtClean="0">
                <a:solidFill>
                  <a:srgbClr val="00B050"/>
                </a:solidFill>
              </a:rPr>
              <a:t>Field message</a:t>
            </a:r>
            <a:endParaRPr lang="en-US" dirty="0">
              <a:solidFill>
                <a:srgbClr val="00B050"/>
              </a:solidFill>
            </a:endParaRPr>
          </a:p>
        </p:txBody>
      </p:sp>
      <p:sp>
        <p:nvSpPr>
          <p:cNvPr id="14" name="TextBox 13"/>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10. These JSF HTML Tags are documented here!</a:t>
            </a:r>
            <a:endParaRPr lang="en-US" sz="2000" b="1" dirty="0">
              <a:solidFill>
                <a:srgbClr val="0070C0"/>
              </a:solidFill>
            </a:endParaRPr>
          </a:p>
        </p:txBody>
      </p:sp>
    </p:spTree>
    <p:extLst>
      <p:ext uri="{BB962C8B-B14F-4D97-AF65-F5344CB8AC3E}">
        <p14:creationId xmlns:p14="http://schemas.microsoft.com/office/powerpoint/2010/main" val="3643600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Data Validation</a:t>
            </a:r>
          </a:p>
          <a:p>
            <a:pPr marL="514350" indent="-514350">
              <a:buFont typeface="+mj-lt"/>
              <a:buAutoNum type="arabicPeriod"/>
            </a:pPr>
            <a:r>
              <a:rPr lang="en-US" sz="3200" b="0" dirty="0" smtClean="0">
                <a:latin typeface="+mn-lt"/>
              </a:rPr>
              <a:t>See the In-Class Activity #2c (Part 1) that I posted in an Announcement.</a:t>
            </a:r>
          </a:p>
          <a:p>
            <a:pPr marL="914400" lvl="1" indent="-514350"/>
            <a:r>
              <a:rPr lang="en-US" b="0" dirty="0" smtClean="0">
                <a:latin typeface="+mn-lt"/>
              </a:rPr>
              <a:t>Add Bean Validation rules to the Object Model class.</a:t>
            </a:r>
          </a:p>
          <a:p>
            <a:pPr marL="914400" lvl="1" indent="-514350"/>
            <a:r>
              <a:rPr lang="en-US" b="0" dirty="0" smtClean="0">
                <a:latin typeface="+mn-lt"/>
              </a:rPr>
              <a:t>Add Validation Messages to the View.</a:t>
            </a: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5" name="TextBox 4"/>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Refer to the Part IV of  Java EE 7 Tutorial!</a:t>
            </a:r>
            <a:endParaRPr lang="en-US" sz="2000" b="1" dirty="0">
              <a:solidFill>
                <a:srgbClr val="0070C0"/>
              </a:solidFill>
            </a:endParaRPr>
          </a:p>
        </p:txBody>
      </p:sp>
    </p:spTree>
    <p:extLst>
      <p:ext uri="{BB962C8B-B14F-4D97-AF65-F5344CB8AC3E}">
        <p14:creationId xmlns:p14="http://schemas.microsoft.com/office/powerpoint/2010/main" val="383873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638"/>
            <a:ext cx="10972800" cy="1035139"/>
          </a:xfrm>
        </p:spPr>
        <p:txBody>
          <a:bodyPr/>
          <a:lstStyle/>
          <a:p>
            <a:r>
              <a:rPr lang="en-US" dirty="0" smtClean="0"/>
              <a:t>N-Layer Architecture</a:t>
            </a:r>
            <a:endParaRPr lang="en-US" dirty="0"/>
          </a:p>
        </p:txBody>
      </p:sp>
      <p:sp>
        <p:nvSpPr>
          <p:cNvPr id="4" name="Line"/>
          <p:cNvSpPr/>
          <p:nvPr/>
        </p:nvSpPr>
        <p:spPr>
          <a:xfrm flipH="1">
            <a:off x="8338100" y="1533224"/>
            <a:ext cx="6350" cy="3729495"/>
          </a:xfrm>
          <a:prstGeom prst="line">
            <a:avLst/>
          </a:prstGeom>
          <a:ln w="31750">
            <a:solidFill>
              <a:schemeClr val="accent4"/>
            </a:solidFill>
          </a:ln>
          <a:effectLst>
            <a:outerShdw blurRad="63500" dist="12700" dir="5400000" rotWithShape="0">
              <a:schemeClr val="accent4">
                <a:alpha val="50000"/>
              </a:schemeClr>
            </a:outerShdw>
          </a:effectLst>
        </p:spPr>
        <p:txBody>
          <a:bodyPr lIns="45719" rIns="45719"/>
          <a:lstStyle/>
          <a:p>
            <a:pPr defTabSz="457200">
              <a:defRPr sz="1200">
                <a:latin typeface="+mn-lt"/>
                <a:ea typeface="+mn-ea"/>
                <a:cs typeface="+mn-cs"/>
                <a:sym typeface="Helvetica"/>
              </a:defRPr>
            </a:pPr>
            <a:endParaRPr/>
          </a:p>
        </p:txBody>
      </p:sp>
      <p:sp>
        <p:nvSpPr>
          <p:cNvPr id="8" name="Line"/>
          <p:cNvSpPr/>
          <p:nvPr/>
        </p:nvSpPr>
        <p:spPr>
          <a:xfrm>
            <a:off x="4977361" y="1072310"/>
            <a:ext cx="12703" cy="4381024"/>
          </a:xfrm>
          <a:prstGeom prst="line">
            <a:avLst/>
          </a:prstGeom>
          <a:ln w="31750">
            <a:solidFill>
              <a:schemeClr val="accent4"/>
            </a:solidFill>
          </a:ln>
          <a:effectLst>
            <a:outerShdw blurRad="63500" dist="12700" dir="5400000" rotWithShape="0">
              <a:schemeClr val="accent4">
                <a:alpha val="50000"/>
              </a:schemeClr>
            </a:outerShdw>
          </a:effectLst>
        </p:spPr>
        <p:txBody>
          <a:bodyPr lIns="45719" rIns="45719"/>
          <a:lstStyle/>
          <a:p>
            <a:pPr defTabSz="457200">
              <a:defRPr sz="1200">
                <a:latin typeface="+mn-lt"/>
                <a:ea typeface="+mn-ea"/>
                <a:cs typeface="+mn-cs"/>
                <a:sym typeface="Helvetica"/>
              </a:defRPr>
            </a:pPr>
            <a:endParaRPr/>
          </a:p>
        </p:txBody>
      </p:sp>
      <p:pic>
        <p:nvPicPr>
          <p:cNvPr id="11" name="image.png" descr="image.png"/>
          <p:cNvPicPr>
            <a:picLocks noChangeAspect="1"/>
          </p:cNvPicPr>
          <p:nvPr/>
        </p:nvPicPr>
        <p:blipFill>
          <a:blip r:embed="rId2">
            <a:extLst/>
          </a:blip>
          <a:stretch>
            <a:fillRect/>
          </a:stretch>
        </p:blipFill>
        <p:spPr>
          <a:xfrm>
            <a:off x="4216950" y="867634"/>
            <a:ext cx="4864100" cy="785897"/>
          </a:xfrm>
          <a:prstGeom prst="rect">
            <a:avLst/>
          </a:prstGeom>
          <a:ln w="12700">
            <a:miter lim="400000"/>
          </a:ln>
        </p:spPr>
      </p:pic>
      <p:sp>
        <p:nvSpPr>
          <p:cNvPr id="12" name="Client Layer (Desktop/Mobile/Browser)…"/>
          <p:cNvSpPr txBox="1"/>
          <p:nvPr/>
        </p:nvSpPr>
        <p:spPr>
          <a:xfrm>
            <a:off x="4394750" y="1014501"/>
            <a:ext cx="4503738" cy="448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600" b="1">
                <a:latin typeface="Arial"/>
                <a:ea typeface="Arial"/>
                <a:cs typeface="Arial"/>
                <a:sym typeface="Arial"/>
              </a:rPr>
              <a:t>Client Layer (Desktop/Mobile/Browser)</a:t>
            </a:r>
          </a:p>
          <a:p>
            <a:pPr algn="ctr"/>
            <a:r>
              <a:rPr sz="1000" b="1">
                <a:latin typeface="Arial"/>
                <a:ea typeface="Arial"/>
                <a:cs typeface="Arial"/>
                <a:sym typeface="Arial"/>
              </a:rPr>
              <a:t>User Interface, (Minimal) Client Side Validation, AJAX, UI Rules</a:t>
            </a:r>
          </a:p>
        </p:txBody>
      </p:sp>
      <p:pic>
        <p:nvPicPr>
          <p:cNvPr id="13" name="image.png" descr="image.png"/>
          <p:cNvPicPr>
            <a:picLocks noChangeAspect="1"/>
          </p:cNvPicPr>
          <p:nvPr/>
        </p:nvPicPr>
        <p:blipFill>
          <a:blip r:embed="rId3">
            <a:extLst/>
          </a:blip>
          <a:stretch>
            <a:fillRect/>
          </a:stretch>
        </p:blipFill>
        <p:spPr>
          <a:xfrm>
            <a:off x="4216950" y="1647281"/>
            <a:ext cx="4864100" cy="785897"/>
          </a:xfrm>
          <a:prstGeom prst="rect">
            <a:avLst/>
          </a:prstGeom>
          <a:ln w="12700">
            <a:miter lim="400000"/>
          </a:ln>
        </p:spPr>
      </p:pic>
      <p:sp>
        <p:nvSpPr>
          <p:cNvPr id="14" name="Presentation Layer (PL)…"/>
          <p:cNvSpPr txBox="1"/>
          <p:nvPr/>
        </p:nvSpPr>
        <p:spPr>
          <a:xfrm>
            <a:off x="4394750" y="1776962"/>
            <a:ext cx="4503738" cy="448388"/>
          </a:xfrm>
          <a:prstGeom prst="rect">
            <a:avLst/>
          </a:prstGeom>
          <a:solidFill>
            <a:srgbClr val="FE8182"/>
          </a:solidFill>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600">
                <a:latin typeface="Arial"/>
                <a:ea typeface="Arial"/>
                <a:cs typeface="Arial"/>
                <a:sym typeface="Arial"/>
              </a:rPr>
              <a:t>Presentation Layer (PL)</a:t>
            </a:r>
          </a:p>
          <a:p>
            <a:pPr algn="ctr"/>
            <a:r>
              <a:rPr sz="1000">
                <a:latin typeface="Arial"/>
                <a:ea typeface="Arial"/>
                <a:cs typeface="Arial"/>
                <a:sym typeface="Arial"/>
              </a:rPr>
              <a:t>User Interface, UI Event Handlers, UI Rules, Navigation</a:t>
            </a:r>
          </a:p>
        </p:txBody>
      </p:sp>
      <p:pic>
        <p:nvPicPr>
          <p:cNvPr id="15" name="image.png" descr="image.png"/>
          <p:cNvPicPr>
            <a:picLocks noChangeAspect="1"/>
          </p:cNvPicPr>
          <p:nvPr/>
        </p:nvPicPr>
        <p:blipFill>
          <a:blip r:embed="rId4">
            <a:extLst/>
          </a:blip>
          <a:stretch>
            <a:fillRect/>
          </a:stretch>
        </p:blipFill>
        <p:spPr>
          <a:xfrm>
            <a:off x="4216950" y="2372244"/>
            <a:ext cx="4864100" cy="785897"/>
          </a:xfrm>
          <a:prstGeom prst="rect">
            <a:avLst/>
          </a:prstGeom>
          <a:ln w="12700">
            <a:miter lim="400000"/>
          </a:ln>
        </p:spPr>
      </p:pic>
      <p:sp>
        <p:nvSpPr>
          <p:cNvPr id="16" name="Business/Services Layer (BLL)…"/>
          <p:cNvSpPr txBox="1"/>
          <p:nvPr/>
        </p:nvSpPr>
        <p:spPr>
          <a:xfrm>
            <a:off x="4394750" y="2478488"/>
            <a:ext cx="4503738" cy="448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600" b="1">
                <a:latin typeface="Arial"/>
                <a:ea typeface="Arial"/>
                <a:cs typeface="Arial"/>
                <a:sym typeface="Arial"/>
              </a:rPr>
              <a:t>Business/Services Layer (BLL)</a:t>
            </a:r>
          </a:p>
          <a:p>
            <a:pPr algn="ctr"/>
            <a:r>
              <a:rPr sz="1000" b="1">
                <a:latin typeface="Arial"/>
                <a:ea typeface="Arial"/>
                <a:cs typeface="Arial"/>
                <a:sym typeface="Arial"/>
              </a:rPr>
              <a:t>Business Logic, Business Rules, Workflow, Data Validation</a:t>
            </a:r>
          </a:p>
        </p:txBody>
      </p:sp>
      <p:sp>
        <p:nvSpPr>
          <p:cNvPr id="19" name="JSF…"/>
          <p:cNvSpPr txBox="1"/>
          <p:nvPr/>
        </p:nvSpPr>
        <p:spPr>
          <a:xfrm>
            <a:off x="2845350" y="1930773"/>
            <a:ext cx="1420813" cy="4001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r>
              <a:rPr sz="1000" b="1" dirty="0">
                <a:solidFill>
                  <a:srgbClr val="263B86"/>
                </a:solidFill>
                <a:latin typeface="Arial"/>
                <a:ea typeface="Arial"/>
                <a:cs typeface="Arial"/>
                <a:sym typeface="Arial"/>
              </a:rPr>
              <a:t>JSF</a:t>
            </a:r>
          </a:p>
          <a:p>
            <a:pPr algn="r"/>
            <a:r>
              <a:rPr sz="1000" b="1" dirty="0" smtClean="0">
                <a:solidFill>
                  <a:srgbClr val="263B86"/>
                </a:solidFill>
                <a:latin typeface="Arial"/>
                <a:ea typeface="Arial"/>
                <a:cs typeface="Arial"/>
                <a:sym typeface="Arial"/>
              </a:rPr>
              <a:t>Data </a:t>
            </a:r>
            <a:r>
              <a:rPr sz="1000" b="1" dirty="0">
                <a:solidFill>
                  <a:srgbClr val="263B86"/>
                </a:solidFill>
                <a:latin typeface="Arial"/>
                <a:ea typeface="Arial"/>
                <a:cs typeface="Arial"/>
                <a:sym typeface="Arial"/>
              </a:rPr>
              <a:t>Validators</a:t>
            </a:r>
          </a:p>
        </p:txBody>
      </p:sp>
      <p:sp>
        <p:nvSpPr>
          <p:cNvPr id="24" name="Event Based Design"/>
          <p:cNvSpPr txBox="1"/>
          <p:nvPr/>
        </p:nvSpPr>
        <p:spPr>
          <a:xfrm>
            <a:off x="2967999" y="1771407"/>
            <a:ext cx="1325152" cy="2234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Event Based Design</a:t>
            </a:r>
          </a:p>
        </p:txBody>
      </p:sp>
      <p:sp>
        <p:nvSpPr>
          <p:cNvPr id="25" name="Design By Contract"/>
          <p:cNvSpPr txBox="1"/>
          <p:nvPr/>
        </p:nvSpPr>
        <p:spPr>
          <a:xfrm>
            <a:off x="2994664" y="2447240"/>
            <a:ext cx="1282611" cy="2234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Design By Contract</a:t>
            </a:r>
          </a:p>
        </p:txBody>
      </p:sp>
      <p:sp>
        <p:nvSpPr>
          <p:cNvPr id="26" name="EJB or Spring IoC…"/>
          <p:cNvSpPr txBox="1"/>
          <p:nvPr/>
        </p:nvSpPr>
        <p:spPr>
          <a:xfrm>
            <a:off x="2295437" y="2601919"/>
            <a:ext cx="1957388"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r>
              <a:rPr sz="1000" b="1" dirty="0" smtClean="0">
                <a:solidFill>
                  <a:srgbClr val="263B86"/>
                </a:solidFill>
                <a:latin typeface="Arial"/>
                <a:ea typeface="Arial"/>
                <a:cs typeface="Arial"/>
                <a:sym typeface="Arial"/>
              </a:rPr>
              <a:t>EJB</a:t>
            </a:r>
            <a:endParaRPr sz="1000" b="1" dirty="0">
              <a:solidFill>
                <a:srgbClr val="263B86"/>
              </a:solidFill>
              <a:latin typeface="Arial"/>
              <a:ea typeface="Arial"/>
              <a:cs typeface="Arial"/>
              <a:sym typeface="Arial"/>
            </a:endParaRPr>
          </a:p>
          <a:p>
            <a:pPr algn="r"/>
            <a:r>
              <a:rPr lang="en-US" sz="1000" b="1" smtClean="0">
                <a:solidFill>
                  <a:srgbClr val="263B86"/>
                </a:solidFill>
                <a:latin typeface="Arial"/>
                <a:ea typeface="Arial"/>
                <a:cs typeface="Arial"/>
                <a:sym typeface="Arial"/>
              </a:rPr>
              <a:t>IoC/CDI</a:t>
            </a:r>
            <a:endParaRPr sz="1000" b="1" dirty="0">
              <a:solidFill>
                <a:srgbClr val="263B86"/>
              </a:solidFill>
              <a:latin typeface="Arial"/>
              <a:ea typeface="Arial"/>
              <a:cs typeface="Arial"/>
              <a:sym typeface="Arial"/>
            </a:endParaRPr>
          </a:p>
          <a:p>
            <a:pPr algn="r"/>
            <a:r>
              <a:rPr sz="1000" b="1" dirty="0">
                <a:solidFill>
                  <a:srgbClr val="263B86"/>
                </a:solidFill>
                <a:latin typeface="Arial"/>
                <a:ea typeface="Arial"/>
                <a:cs typeface="Arial"/>
                <a:sym typeface="Arial"/>
              </a:rPr>
              <a:t>JAX-WS and JAX-RS</a:t>
            </a:r>
          </a:p>
          <a:p>
            <a:pPr algn="r"/>
            <a:endParaRPr sz="1000" b="1" dirty="0">
              <a:solidFill>
                <a:srgbClr val="263B86"/>
              </a:solidFill>
              <a:latin typeface="Arial"/>
              <a:ea typeface="Arial"/>
              <a:cs typeface="Arial"/>
              <a:sym typeface="Arial"/>
            </a:endParaRPr>
          </a:p>
        </p:txBody>
      </p:sp>
      <p:sp>
        <p:nvSpPr>
          <p:cNvPr id="27" name="Entity Driven Design"/>
          <p:cNvSpPr txBox="1"/>
          <p:nvPr/>
        </p:nvSpPr>
        <p:spPr>
          <a:xfrm>
            <a:off x="3004127" y="3752808"/>
            <a:ext cx="1346173" cy="2234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dirty="0">
                <a:solidFill>
                  <a:srgbClr val="728BC6"/>
                </a:solidFill>
                <a:latin typeface="Arial"/>
                <a:ea typeface="Arial"/>
                <a:cs typeface="Arial"/>
                <a:sym typeface="Arial"/>
              </a:rPr>
              <a:t>Entity Driven Design</a:t>
            </a:r>
          </a:p>
        </p:txBody>
      </p:sp>
      <p:sp>
        <p:nvSpPr>
          <p:cNvPr id="28" name="Entity Beans (ORM)…"/>
          <p:cNvSpPr txBox="1"/>
          <p:nvPr/>
        </p:nvSpPr>
        <p:spPr>
          <a:xfrm>
            <a:off x="2438316" y="3918424"/>
            <a:ext cx="1782763" cy="4001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r>
              <a:rPr sz="1000" b="1" dirty="0">
                <a:solidFill>
                  <a:srgbClr val="263B86"/>
                </a:solidFill>
                <a:latin typeface="Arial"/>
                <a:ea typeface="Arial"/>
                <a:cs typeface="Arial"/>
                <a:sym typeface="Arial"/>
              </a:rPr>
              <a:t>Entity Beans (ORM)</a:t>
            </a:r>
          </a:p>
          <a:p>
            <a:pPr algn="r"/>
            <a:r>
              <a:rPr sz="1000" b="1" dirty="0" smtClean="0">
                <a:solidFill>
                  <a:srgbClr val="263B86"/>
                </a:solidFill>
                <a:latin typeface="Arial"/>
                <a:ea typeface="Arial"/>
                <a:cs typeface="Arial"/>
                <a:sym typeface="Arial"/>
              </a:rPr>
              <a:t>Hibernate</a:t>
            </a:r>
            <a:endParaRPr sz="1000" b="1" dirty="0">
              <a:solidFill>
                <a:srgbClr val="263B86"/>
              </a:solidFill>
              <a:latin typeface="Arial"/>
              <a:ea typeface="Arial"/>
              <a:cs typeface="Arial"/>
              <a:sym typeface="Arial"/>
            </a:endParaRPr>
          </a:p>
        </p:txBody>
      </p:sp>
      <p:sp>
        <p:nvSpPr>
          <p:cNvPr id="29" name="AJAX…"/>
          <p:cNvSpPr txBox="1"/>
          <p:nvPr/>
        </p:nvSpPr>
        <p:spPr>
          <a:xfrm>
            <a:off x="3729168" y="1083248"/>
            <a:ext cx="541758" cy="49838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r>
              <a:rPr sz="1000" b="1">
                <a:solidFill>
                  <a:srgbClr val="263B86"/>
                </a:solidFill>
                <a:latin typeface="Arial"/>
                <a:ea typeface="Arial"/>
                <a:cs typeface="Arial"/>
                <a:sym typeface="Arial"/>
              </a:rPr>
              <a:t>AJAX</a:t>
            </a:r>
          </a:p>
          <a:p>
            <a:pPr algn="r"/>
            <a:r>
              <a:rPr sz="1000" b="1">
                <a:solidFill>
                  <a:srgbClr val="263B86"/>
                </a:solidFill>
                <a:latin typeface="Arial"/>
                <a:ea typeface="Arial"/>
                <a:cs typeface="Arial"/>
                <a:sym typeface="Arial"/>
              </a:rPr>
              <a:t>jQuery</a:t>
            </a:r>
          </a:p>
          <a:p>
            <a:pPr algn="r"/>
            <a:r>
              <a:rPr sz="1000" b="1">
                <a:solidFill>
                  <a:srgbClr val="263B86"/>
                </a:solidFill>
                <a:latin typeface="Arial"/>
                <a:ea typeface="Arial"/>
                <a:cs typeface="Arial"/>
                <a:sym typeface="Arial"/>
              </a:rPr>
              <a:t>CSS</a:t>
            </a:r>
          </a:p>
        </p:txBody>
      </p:sp>
      <p:sp>
        <p:nvSpPr>
          <p:cNvPr id="30" name="RIA Design"/>
          <p:cNvSpPr txBox="1"/>
          <p:nvPr/>
        </p:nvSpPr>
        <p:spPr>
          <a:xfrm>
            <a:off x="3532181" y="936380"/>
            <a:ext cx="776844" cy="2234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RIA Design</a:t>
            </a:r>
          </a:p>
        </p:txBody>
      </p:sp>
      <p:sp>
        <p:nvSpPr>
          <p:cNvPr id="31" name="Canonical Object Model"/>
          <p:cNvSpPr txBox="1"/>
          <p:nvPr/>
        </p:nvSpPr>
        <p:spPr>
          <a:xfrm>
            <a:off x="5102775" y="2290998"/>
            <a:ext cx="1255773"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32" name="HTTP/HTTPS POST"/>
          <p:cNvSpPr txBox="1"/>
          <p:nvPr/>
        </p:nvSpPr>
        <p:spPr>
          <a:xfrm>
            <a:off x="7058575" y="1533224"/>
            <a:ext cx="1035507"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HTTP/HTTPS POST</a:t>
            </a:r>
          </a:p>
        </p:txBody>
      </p:sp>
      <p:sp>
        <p:nvSpPr>
          <p:cNvPr id="33" name="Local POJO, SOAP, REST"/>
          <p:cNvSpPr txBox="1"/>
          <p:nvPr/>
        </p:nvSpPr>
        <p:spPr>
          <a:xfrm>
            <a:off x="6744250" y="2287873"/>
            <a:ext cx="1338769"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Local POJO, SOAP, REST</a:t>
            </a:r>
          </a:p>
        </p:txBody>
      </p:sp>
      <p:sp>
        <p:nvSpPr>
          <p:cNvPr id="34" name="Forms"/>
          <p:cNvSpPr txBox="1"/>
          <p:nvPr/>
        </p:nvSpPr>
        <p:spPr>
          <a:xfrm>
            <a:off x="5120237" y="1523850"/>
            <a:ext cx="414646"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Forms</a:t>
            </a:r>
          </a:p>
        </p:txBody>
      </p:sp>
      <p:pic>
        <p:nvPicPr>
          <p:cNvPr id="35" name="image.png" descr="image.png"/>
          <p:cNvPicPr>
            <a:picLocks noChangeAspect="1"/>
          </p:cNvPicPr>
          <p:nvPr/>
        </p:nvPicPr>
        <p:blipFill>
          <a:blip r:embed="rId5">
            <a:extLst/>
          </a:blip>
          <a:stretch>
            <a:fillRect/>
          </a:stretch>
        </p:blipFill>
        <p:spPr>
          <a:xfrm>
            <a:off x="4216950" y="3584681"/>
            <a:ext cx="2584450" cy="899953"/>
          </a:xfrm>
          <a:prstGeom prst="rect">
            <a:avLst/>
          </a:prstGeom>
          <a:ln w="12700">
            <a:miter lim="400000"/>
          </a:ln>
        </p:spPr>
      </p:pic>
      <p:sp>
        <p:nvSpPr>
          <p:cNvPr id="36" name="Data Access/Services Layer (DAL)…"/>
          <p:cNvSpPr txBox="1"/>
          <p:nvPr/>
        </p:nvSpPr>
        <p:spPr>
          <a:xfrm>
            <a:off x="4394750" y="3739360"/>
            <a:ext cx="2252663" cy="3608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000" b="1">
                <a:latin typeface="Arial"/>
                <a:ea typeface="Arial"/>
                <a:cs typeface="Arial"/>
                <a:sym typeface="Arial"/>
              </a:rPr>
              <a:t>Data Access/Services Layer (DAL)</a:t>
            </a:r>
          </a:p>
          <a:p>
            <a:pPr algn="ctr"/>
            <a:r>
              <a:rPr sz="1000" b="1">
                <a:latin typeface="Arial"/>
                <a:ea typeface="Arial"/>
                <a:cs typeface="Arial"/>
                <a:sym typeface="Arial"/>
              </a:rPr>
              <a:t>CRUD Data Persistence</a:t>
            </a:r>
          </a:p>
        </p:txBody>
      </p:sp>
      <p:grpSp>
        <p:nvGrpSpPr>
          <p:cNvPr id="37" name="Group"/>
          <p:cNvGrpSpPr/>
          <p:nvPr/>
        </p:nvGrpSpPr>
        <p:grpSpPr>
          <a:xfrm>
            <a:off x="4501112" y="4586191"/>
            <a:ext cx="914401" cy="1196814"/>
            <a:chOff x="0" y="0"/>
            <a:chExt cx="914400" cy="1216025"/>
          </a:xfrm>
        </p:grpSpPr>
        <p:sp>
          <p:nvSpPr>
            <p:cNvPr id="52" name="Shape"/>
            <p:cNvSpPr/>
            <p:nvPr/>
          </p:nvSpPr>
          <p:spPr>
            <a:xfrm>
              <a:off x="0" y="0"/>
              <a:ext cx="914400" cy="1216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35" y="0"/>
                    <a:pt x="0" y="909"/>
                    <a:pt x="0" y="2031"/>
                  </a:cubicBezTo>
                  <a:lnTo>
                    <a:pt x="0" y="19570"/>
                  </a:lnTo>
                  <a:cubicBezTo>
                    <a:pt x="0" y="20691"/>
                    <a:pt x="4835" y="21600"/>
                    <a:pt x="10800" y="21600"/>
                  </a:cubicBezTo>
                  <a:cubicBezTo>
                    <a:pt x="16765" y="21600"/>
                    <a:pt x="21600" y="20691"/>
                    <a:pt x="21600" y="19570"/>
                  </a:cubicBezTo>
                  <a:lnTo>
                    <a:pt x="21600" y="2031"/>
                  </a:lnTo>
                  <a:cubicBezTo>
                    <a:pt x="21600" y="909"/>
                    <a:pt x="16765" y="0"/>
                    <a:pt x="10800" y="0"/>
                  </a:cubicBezTo>
                  <a:close/>
                </a:path>
              </a:pathLst>
            </a:custGeom>
            <a:solidFill>
              <a:srgbClr val="AB911D"/>
            </a:solidFill>
            <a:ln w="9525" cap="flat">
              <a:solidFill>
                <a:schemeClr val="accent4"/>
              </a:solidFill>
              <a:prstDash val="solid"/>
              <a:round/>
            </a:ln>
            <a:effectLst>
              <a:outerShdw blurRad="63500" dist="12700" dir="5400000" rotWithShape="0">
                <a:schemeClr val="accent4">
                  <a:alpha val="50000"/>
                </a:schemeClr>
              </a:outerShdw>
            </a:effectLst>
          </p:spPr>
          <p:txBody>
            <a:bodyPr wrap="square" lIns="45719" tIns="45719" rIns="45719" bIns="45719" numCol="1" anchor="t">
              <a:noAutofit/>
            </a:bodyPr>
            <a:lstStyle/>
            <a:p>
              <a:pPr>
                <a:lnSpc>
                  <a:spcPct val="80000"/>
                </a:lnSpc>
              </a:pPr>
              <a:endParaRPr/>
            </a:p>
          </p:txBody>
        </p:sp>
        <p:sp>
          <p:nvSpPr>
            <p:cNvPr id="53" name="Shape"/>
            <p:cNvSpPr/>
            <p:nvPr/>
          </p:nvSpPr>
          <p:spPr>
            <a:xfrm>
              <a:off x="0" y="-1"/>
              <a:ext cx="914400" cy="2286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35" y="0"/>
                    <a:pt x="0" y="4837"/>
                    <a:pt x="0" y="10803"/>
                  </a:cubicBezTo>
                  <a:cubicBezTo>
                    <a:pt x="0" y="16766"/>
                    <a:pt x="4835" y="21600"/>
                    <a:pt x="10800" y="21600"/>
                  </a:cubicBezTo>
                  <a:cubicBezTo>
                    <a:pt x="16765" y="21600"/>
                    <a:pt x="21600" y="16766"/>
                    <a:pt x="21600" y="10803"/>
                  </a:cubicBezTo>
                  <a:cubicBezTo>
                    <a:pt x="21600" y="4837"/>
                    <a:pt x="16765" y="0"/>
                    <a:pt x="10800" y="0"/>
                  </a:cubicBezTo>
                  <a:close/>
                </a:path>
              </a:pathLst>
            </a:custGeom>
            <a:solidFill>
              <a:srgbClr val="BCA74A"/>
            </a:solidFill>
            <a:ln w="12700" cap="flat">
              <a:noFill/>
              <a:miter lim="400000"/>
            </a:ln>
            <a:effectLst/>
          </p:spPr>
          <p:txBody>
            <a:bodyPr wrap="square" lIns="45719" tIns="45719" rIns="45719" bIns="45719" numCol="1" anchor="t">
              <a:noAutofit/>
            </a:bodyPr>
            <a:lstStyle/>
            <a:p>
              <a:pPr>
                <a:lnSpc>
                  <a:spcPct val="80000"/>
                </a:lnSpc>
              </a:pPr>
              <a:endParaRPr/>
            </a:p>
          </p:txBody>
        </p:sp>
        <p:sp>
          <p:nvSpPr>
            <p:cNvPr id="54" name="Line"/>
            <p:cNvSpPr/>
            <p:nvPr/>
          </p:nvSpPr>
          <p:spPr>
            <a:xfrm>
              <a:off x="0" y="114340"/>
              <a:ext cx="914400" cy="114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0" y="11929"/>
                    <a:pt x="4835" y="21600"/>
                    <a:pt x="10800" y="21600"/>
                  </a:cubicBezTo>
                  <a:cubicBezTo>
                    <a:pt x="16765" y="21600"/>
                    <a:pt x="21600" y="11929"/>
                    <a:pt x="21600" y="0"/>
                  </a:cubicBezTo>
                </a:path>
              </a:pathLst>
            </a:custGeom>
            <a:noFill/>
            <a:ln w="9525" cap="flat">
              <a:solidFill>
                <a:schemeClr val="accent4"/>
              </a:solidFill>
              <a:prstDash val="solid"/>
              <a:round/>
            </a:ln>
            <a:effectLst/>
          </p:spPr>
          <p:txBody>
            <a:bodyPr wrap="square" lIns="45719" tIns="45719" rIns="45719" bIns="45719" numCol="1" anchor="t">
              <a:noAutofit/>
            </a:bodyPr>
            <a:lstStyle/>
            <a:p>
              <a:pPr>
                <a:lnSpc>
                  <a:spcPct val="80000"/>
                </a:lnSpc>
              </a:pPr>
              <a:endParaRPr/>
            </a:p>
          </p:txBody>
        </p:sp>
      </p:grpSp>
      <p:sp>
        <p:nvSpPr>
          <p:cNvPr id="38" name="Operational…"/>
          <p:cNvSpPr txBox="1"/>
          <p:nvPr/>
        </p:nvSpPr>
        <p:spPr>
          <a:xfrm>
            <a:off x="4546072" y="4981483"/>
            <a:ext cx="845119" cy="3608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r>
              <a:rPr sz="1000" b="1">
                <a:latin typeface="Arial"/>
                <a:ea typeface="Arial"/>
                <a:cs typeface="Arial"/>
                <a:sym typeface="Arial"/>
              </a:rPr>
              <a:t>Operational</a:t>
            </a:r>
          </a:p>
          <a:p>
            <a:pPr algn="ctr"/>
            <a:r>
              <a:rPr sz="1000" b="1">
                <a:latin typeface="Arial"/>
                <a:ea typeface="Arial"/>
                <a:cs typeface="Arial"/>
                <a:sym typeface="Arial"/>
              </a:rPr>
              <a:t>Database</a:t>
            </a:r>
          </a:p>
        </p:txBody>
      </p:sp>
      <p:sp>
        <p:nvSpPr>
          <p:cNvPr id="39" name="Business Entity…"/>
          <p:cNvSpPr txBox="1"/>
          <p:nvPr/>
        </p:nvSpPr>
        <p:spPr>
          <a:xfrm>
            <a:off x="4530873" y="5406461"/>
            <a:ext cx="894567" cy="31171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r>
              <a:rPr sz="800" b="1">
                <a:latin typeface="Arial"/>
                <a:ea typeface="Arial"/>
                <a:cs typeface="Arial"/>
                <a:sym typeface="Arial"/>
              </a:rPr>
              <a:t>Business Entity</a:t>
            </a:r>
          </a:p>
          <a:p>
            <a:pPr algn="ctr"/>
            <a:r>
              <a:rPr sz="800" b="1">
                <a:latin typeface="Arial"/>
                <a:ea typeface="Arial"/>
                <a:cs typeface="Arial"/>
                <a:sym typeface="Arial"/>
              </a:rPr>
              <a:t>Media</a:t>
            </a:r>
          </a:p>
        </p:txBody>
      </p:sp>
      <p:pic>
        <p:nvPicPr>
          <p:cNvPr id="40" name="image.png" descr="image.png"/>
          <p:cNvPicPr>
            <a:picLocks noChangeAspect="1"/>
          </p:cNvPicPr>
          <p:nvPr/>
        </p:nvPicPr>
        <p:blipFill>
          <a:blip r:embed="rId6">
            <a:extLst/>
          </a:blip>
          <a:stretch>
            <a:fillRect/>
          </a:stretch>
        </p:blipFill>
        <p:spPr>
          <a:xfrm>
            <a:off x="6661700" y="3578431"/>
            <a:ext cx="2408238" cy="893704"/>
          </a:xfrm>
          <a:prstGeom prst="rect">
            <a:avLst/>
          </a:prstGeom>
          <a:ln w="12700">
            <a:miter lim="400000"/>
          </a:ln>
        </p:spPr>
      </p:pic>
      <p:sp>
        <p:nvSpPr>
          <p:cNvPr id="41" name="Integration Tier…"/>
          <p:cNvSpPr txBox="1"/>
          <p:nvPr/>
        </p:nvSpPr>
        <p:spPr>
          <a:xfrm>
            <a:off x="6937925" y="3745609"/>
            <a:ext cx="1901825" cy="4983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000" b="1">
                <a:latin typeface="Arial"/>
                <a:ea typeface="Arial"/>
                <a:cs typeface="Arial"/>
                <a:sym typeface="Arial"/>
              </a:rPr>
              <a:t>Integration Tier</a:t>
            </a:r>
          </a:p>
          <a:p>
            <a:pPr algn="ctr"/>
            <a:r>
              <a:rPr sz="1000" b="1">
                <a:latin typeface="Arial"/>
                <a:ea typeface="Arial"/>
                <a:cs typeface="Arial"/>
                <a:sym typeface="Arial"/>
              </a:rPr>
              <a:t>Orchestration </a:t>
            </a:r>
          </a:p>
          <a:p>
            <a:pPr algn="ctr"/>
            <a:r>
              <a:rPr sz="1000" b="1">
                <a:latin typeface="Arial"/>
                <a:ea typeface="Arial"/>
                <a:cs typeface="Arial"/>
                <a:sym typeface="Arial"/>
              </a:rPr>
              <a:t>(Workflow*, Rules*)</a:t>
            </a:r>
          </a:p>
        </p:txBody>
      </p:sp>
      <p:sp>
        <p:nvSpPr>
          <p:cNvPr id="42" name="Cache"/>
          <p:cNvSpPr txBox="1"/>
          <p:nvPr/>
        </p:nvSpPr>
        <p:spPr>
          <a:xfrm>
            <a:off x="4717012" y="4614314"/>
            <a:ext cx="515938" cy="1992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Cache</a:t>
            </a:r>
          </a:p>
        </p:txBody>
      </p:sp>
      <p:sp>
        <p:nvSpPr>
          <p:cNvPr id="43" name="Optional SOAP, REST"/>
          <p:cNvSpPr txBox="1"/>
          <p:nvPr/>
        </p:nvSpPr>
        <p:spPr>
          <a:xfrm>
            <a:off x="5045625" y="3340943"/>
            <a:ext cx="1146632"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Optional SOAP, REST</a:t>
            </a:r>
          </a:p>
        </p:txBody>
      </p:sp>
      <p:sp>
        <p:nvSpPr>
          <p:cNvPr id="44" name="Canonical Object Model"/>
          <p:cNvSpPr txBox="1"/>
          <p:nvPr/>
        </p:nvSpPr>
        <p:spPr>
          <a:xfrm>
            <a:off x="5004350" y="3042521"/>
            <a:ext cx="1255773"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45" name="Data Model"/>
          <p:cNvSpPr txBox="1"/>
          <p:nvPr/>
        </p:nvSpPr>
        <p:spPr>
          <a:xfrm>
            <a:off x="4232825" y="4362765"/>
            <a:ext cx="646073"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Data Model</a:t>
            </a:r>
          </a:p>
        </p:txBody>
      </p:sp>
      <p:pic>
        <p:nvPicPr>
          <p:cNvPr id="46" name="image.png" descr="image.png"/>
          <p:cNvPicPr>
            <a:picLocks noChangeAspect="1"/>
          </p:cNvPicPr>
          <p:nvPr/>
        </p:nvPicPr>
        <p:blipFill>
          <a:blip r:embed="rId7">
            <a:extLst/>
          </a:blip>
          <a:stretch>
            <a:fillRect/>
          </a:stretch>
        </p:blipFill>
        <p:spPr>
          <a:xfrm>
            <a:off x="6637887" y="4892425"/>
            <a:ext cx="2406651" cy="893705"/>
          </a:xfrm>
          <a:prstGeom prst="rect">
            <a:avLst/>
          </a:prstGeom>
          <a:ln w="12700">
            <a:miter lim="400000"/>
          </a:ln>
        </p:spPr>
      </p:pic>
      <p:sp>
        <p:nvSpPr>
          <p:cNvPr id="47" name="External Systems…"/>
          <p:cNvSpPr txBox="1"/>
          <p:nvPr/>
        </p:nvSpPr>
        <p:spPr>
          <a:xfrm>
            <a:off x="6912525" y="5139287"/>
            <a:ext cx="1901825" cy="3608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sz="1000" b="1">
                <a:latin typeface="Arial"/>
                <a:ea typeface="Arial"/>
                <a:cs typeface="Arial"/>
                <a:sym typeface="Arial"/>
              </a:rPr>
              <a:t>External Systems</a:t>
            </a:r>
          </a:p>
          <a:p>
            <a:pPr algn="ctr"/>
            <a:r>
              <a:rPr sz="1000" b="1">
                <a:latin typeface="Arial"/>
                <a:ea typeface="Arial"/>
                <a:cs typeface="Arial"/>
                <a:sym typeface="Arial"/>
              </a:rPr>
              <a:t>Interfaces, Feeds, Printers</a:t>
            </a:r>
          </a:p>
        </p:txBody>
      </p:sp>
      <p:sp>
        <p:nvSpPr>
          <p:cNvPr id="48" name="JMS, SOAP, .JAXB, Spring"/>
          <p:cNvSpPr txBox="1"/>
          <p:nvPr/>
        </p:nvSpPr>
        <p:spPr>
          <a:xfrm>
            <a:off x="6852200" y="4398700"/>
            <a:ext cx="1378208"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dirty="0">
                <a:latin typeface="Arial"/>
                <a:ea typeface="Arial"/>
                <a:cs typeface="Arial"/>
                <a:sym typeface="Arial"/>
              </a:rPr>
              <a:t>JMS, SOAP, .JAXB, Spring</a:t>
            </a:r>
          </a:p>
        </p:txBody>
      </p:sp>
      <p:sp>
        <p:nvSpPr>
          <p:cNvPr id="49" name="SOAP, REST"/>
          <p:cNvSpPr txBox="1"/>
          <p:nvPr/>
        </p:nvSpPr>
        <p:spPr>
          <a:xfrm>
            <a:off x="7441162" y="3340943"/>
            <a:ext cx="706399"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SOAP, REST</a:t>
            </a:r>
          </a:p>
        </p:txBody>
      </p:sp>
      <p:sp>
        <p:nvSpPr>
          <p:cNvPr id="50" name="Canonical Object Model"/>
          <p:cNvSpPr txBox="1"/>
          <p:nvPr/>
        </p:nvSpPr>
        <p:spPr>
          <a:xfrm>
            <a:off x="6991900" y="3053458"/>
            <a:ext cx="1255773"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51" name="Data Access Objects"/>
          <p:cNvSpPr txBox="1"/>
          <p:nvPr/>
        </p:nvSpPr>
        <p:spPr>
          <a:xfrm>
            <a:off x="4867825" y="4079967"/>
            <a:ext cx="1105605" cy="1992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Data Access Objects</a:t>
            </a:r>
          </a:p>
        </p:txBody>
      </p:sp>
      <p:cxnSp>
        <p:nvCxnSpPr>
          <p:cNvPr id="56" name="Straight Connector 55"/>
          <p:cNvCxnSpPr/>
          <p:nvPr/>
        </p:nvCxnSpPr>
        <p:spPr>
          <a:xfrm flipH="1">
            <a:off x="2682243" y="1655990"/>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2682243" y="2376905"/>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2682243" y="1653531"/>
            <a:ext cx="0" cy="7233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955078" y="1994807"/>
            <a:ext cx="72716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56757" y="880382"/>
            <a:ext cx="1881051" cy="2308324"/>
          </a:xfrm>
          <a:prstGeom prst="rect">
            <a:avLst/>
          </a:prstGeom>
          <a:noFill/>
        </p:spPr>
        <p:txBody>
          <a:bodyPr wrap="square" rtlCol="0">
            <a:spAutoFit/>
          </a:bodyPr>
          <a:lstStyle/>
          <a:p>
            <a:pPr algn="r"/>
            <a:r>
              <a:rPr lang="en-US" dirty="0" smtClean="0">
                <a:solidFill>
                  <a:srgbClr val="00B050"/>
                </a:solidFill>
              </a:rPr>
              <a:t>This layer is all about </a:t>
            </a:r>
            <a:r>
              <a:rPr lang="en-US" dirty="0">
                <a:solidFill>
                  <a:srgbClr val="00B050"/>
                </a:solidFill>
              </a:rPr>
              <a:t>handling requests and events from the </a:t>
            </a:r>
            <a:r>
              <a:rPr lang="en-US" dirty="0" smtClean="0">
                <a:solidFill>
                  <a:srgbClr val="00B050"/>
                </a:solidFill>
              </a:rPr>
              <a:t>client, dynamic user interface generation, and data presentation </a:t>
            </a:r>
            <a:endParaRPr lang="en-US" dirty="0">
              <a:solidFill>
                <a:srgbClr val="00B050"/>
              </a:solidFill>
            </a:endParaRPr>
          </a:p>
        </p:txBody>
      </p:sp>
    </p:spTree>
    <p:extLst>
      <p:ext uri="{BB962C8B-B14F-4D97-AF65-F5344CB8AC3E}">
        <p14:creationId xmlns:p14="http://schemas.microsoft.com/office/powerpoint/2010/main" val="568289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5968318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are JSF </a:t>
            </a:r>
            <a:r>
              <a:rPr lang="en-US" dirty="0" err="1" smtClean="0"/>
              <a:t>Facelets</a:t>
            </a:r>
            <a:r>
              <a:rPr lang="en-US" dirty="0" smtClean="0"/>
              <a:t>?</a:t>
            </a:r>
            <a:endParaRPr lang="en-US" dirty="0"/>
          </a:p>
        </p:txBody>
      </p:sp>
      <p:sp>
        <p:nvSpPr>
          <p:cNvPr id="3" name="Content Placeholder 2"/>
          <p:cNvSpPr>
            <a:spLocks noGrp="1"/>
          </p:cNvSpPr>
          <p:nvPr>
            <p:ph idx="1"/>
          </p:nvPr>
        </p:nvSpPr>
        <p:spPr>
          <a:xfrm>
            <a:off x="513806" y="953905"/>
            <a:ext cx="11443063" cy="4541731"/>
          </a:xfrm>
        </p:spPr>
        <p:txBody>
          <a:bodyPr>
            <a:normAutofit lnSpcReduction="10000"/>
          </a:bodyPr>
          <a:lstStyle/>
          <a:p>
            <a:r>
              <a:rPr lang="en-US" b="0" dirty="0" err="1" smtClean="0">
                <a:latin typeface="+mn-lt"/>
              </a:rPr>
              <a:t>Facelets</a:t>
            </a:r>
            <a:r>
              <a:rPr lang="en-US" b="0" dirty="0" smtClean="0">
                <a:latin typeface="+mn-lt"/>
              </a:rPr>
              <a:t> enable you to build reusable UI Components and Templates.</a:t>
            </a:r>
          </a:p>
          <a:p>
            <a:r>
              <a:rPr lang="en-US" b="0" dirty="0" smtClean="0">
                <a:latin typeface="+mn-lt"/>
              </a:rPr>
              <a:t>One common use of </a:t>
            </a:r>
            <a:r>
              <a:rPr lang="en-US" b="0" dirty="0" err="1" smtClean="0">
                <a:latin typeface="+mn-lt"/>
              </a:rPr>
              <a:t>Facelets</a:t>
            </a:r>
            <a:r>
              <a:rPr lang="en-US" b="0" dirty="0" smtClean="0">
                <a:latin typeface="+mn-lt"/>
              </a:rPr>
              <a:t> is to support Layouts, which allows you to create “page fragments” that can be used to build common partial pages that can be assembled to form a final complete HTML page.</a:t>
            </a:r>
          </a:p>
          <a:p>
            <a:r>
              <a:rPr lang="en-US" b="0" dirty="0" smtClean="0">
                <a:latin typeface="+mn-lt"/>
              </a:rPr>
              <a:t>This allows you to build common headers, footers, and menus that can be combined with your core page content to build a single HTML page.</a:t>
            </a:r>
          </a:p>
          <a:p>
            <a:r>
              <a:rPr lang="en-US" b="0" dirty="0" smtClean="0">
                <a:latin typeface="+mn-lt"/>
              </a:rPr>
              <a:t>For documentation:</a:t>
            </a:r>
          </a:p>
          <a:p>
            <a:pPr lvl="1"/>
            <a:r>
              <a:rPr lang="en-US" b="0" dirty="0" smtClean="0">
                <a:latin typeface="+mn-lt"/>
              </a:rPr>
              <a:t>Java </a:t>
            </a:r>
            <a:r>
              <a:rPr lang="en-US" b="0" dirty="0">
                <a:latin typeface="+mn-lt"/>
              </a:rPr>
              <a:t>EE </a:t>
            </a:r>
            <a:r>
              <a:rPr lang="en-US" b="0" dirty="0" smtClean="0">
                <a:latin typeface="+mn-lt"/>
              </a:rPr>
              <a:t>7 docs: </a:t>
            </a:r>
            <a:r>
              <a:rPr lang="en-US" b="0" dirty="0">
                <a:latin typeface="+mn-lt"/>
                <a:hlinkClick r:id="rId2"/>
              </a:rPr>
              <a:t>https://</a:t>
            </a:r>
            <a:r>
              <a:rPr lang="en-US" b="0" dirty="0" smtClean="0">
                <a:latin typeface="+mn-lt"/>
                <a:hlinkClick r:id="rId2"/>
              </a:rPr>
              <a:t>docs.oracle.com/javaee/7/tutorial/index.html</a:t>
            </a:r>
            <a:endParaRPr lang="en-US" b="0" dirty="0" smtClean="0">
              <a:latin typeface="+mn-lt"/>
            </a:endParaRPr>
          </a:p>
          <a:p>
            <a:pPr lvl="1"/>
            <a:r>
              <a:rPr lang="en-US" b="0" dirty="0" smtClean="0">
                <a:latin typeface="+mn-lt"/>
              </a:rPr>
              <a:t>For </a:t>
            </a:r>
            <a:r>
              <a:rPr lang="en-US" b="0" dirty="0" err="1" smtClean="0">
                <a:latin typeface="+mn-lt"/>
              </a:rPr>
              <a:t>Facelets</a:t>
            </a:r>
            <a:r>
              <a:rPr lang="en-US" b="0" dirty="0" smtClean="0">
                <a:latin typeface="+mn-lt"/>
              </a:rPr>
              <a:t> drill </a:t>
            </a:r>
            <a:r>
              <a:rPr lang="en-US" b="0" dirty="0">
                <a:latin typeface="+mn-lt"/>
              </a:rPr>
              <a:t>down into Part </a:t>
            </a:r>
            <a:r>
              <a:rPr lang="en-US" b="0" dirty="0" smtClean="0">
                <a:latin typeface="+mn-lt"/>
              </a:rPr>
              <a:t>III and Chapter 8.4.</a:t>
            </a:r>
            <a:endParaRPr lang="en-US" b="0" dirty="0">
              <a:latin typeface="+mn-lt"/>
            </a:endParaRPr>
          </a:p>
          <a:p>
            <a:pPr marL="0" indent="0">
              <a:buNone/>
            </a:pPr>
            <a:r>
              <a:rPr lang="en-US" b="0" dirty="0" smtClean="0">
                <a:latin typeface="+mn-lt"/>
              </a:rPr>
              <a:t> </a:t>
            </a:r>
            <a:endParaRPr lang="en-US" b="0" dirty="0">
              <a:latin typeface="+mn-lt"/>
            </a:endParaRPr>
          </a:p>
        </p:txBody>
      </p:sp>
    </p:spTree>
    <p:extLst>
      <p:ext uri="{BB962C8B-B14F-4D97-AF65-F5344CB8AC3E}">
        <p14:creationId xmlns:p14="http://schemas.microsoft.com/office/powerpoint/2010/main" val="6467801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normAutofit fontScale="90000"/>
          </a:bodyPr>
          <a:lstStyle/>
          <a:p>
            <a:r>
              <a:rPr lang="en-US" dirty="0" smtClean="0"/>
              <a:t>What steps are required to design Layouts in JSF?</a:t>
            </a:r>
            <a:endParaRPr lang="en-US" dirty="0"/>
          </a:p>
        </p:txBody>
      </p:sp>
      <p:sp>
        <p:nvSpPr>
          <p:cNvPr id="5" name="Content Placeholder 2"/>
          <p:cNvSpPr>
            <a:spLocks noGrp="1"/>
          </p:cNvSpPr>
          <p:nvPr>
            <p:ph idx="1"/>
          </p:nvPr>
        </p:nvSpPr>
        <p:spPr>
          <a:xfrm>
            <a:off x="513806" y="916961"/>
            <a:ext cx="11443063" cy="1491421"/>
          </a:xfrm>
        </p:spPr>
        <p:txBody>
          <a:bodyPr>
            <a:normAutofit lnSpcReduction="10000"/>
          </a:bodyPr>
          <a:lstStyle/>
          <a:p>
            <a:pPr marL="514350" indent="-514350">
              <a:buFont typeface="+mj-lt"/>
              <a:buAutoNum type="arabicPeriod"/>
            </a:pPr>
            <a:r>
              <a:rPr lang="en-US" b="0" dirty="0" smtClean="0">
                <a:latin typeface="+mn-lt"/>
              </a:rPr>
              <a:t>Design a Layout View.</a:t>
            </a:r>
          </a:p>
          <a:p>
            <a:pPr marL="514350" indent="-514350">
              <a:buFont typeface="+mj-lt"/>
              <a:buAutoNum type="arabicPeriod"/>
            </a:pPr>
            <a:r>
              <a:rPr lang="en-US" b="0" dirty="0" smtClean="0">
                <a:latin typeface="+mn-lt"/>
              </a:rPr>
              <a:t>Design one or more reusable Page Fragments.</a:t>
            </a:r>
          </a:p>
          <a:p>
            <a:pPr marL="514350" indent="-514350">
              <a:buFont typeface="+mj-lt"/>
              <a:buAutoNum type="arabicPeriod"/>
            </a:pPr>
            <a:r>
              <a:rPr lang="en-US" b="0" dirty="0" smtClean="0">
                <a:latin typeface="+mn-lt"/>
              </a:rPr>
              <a:t>Design each of your JSF Pages to use the Layout</a:t>
            </a:r>
            <a:r>
              <a:rPr lang="en-US" b="0" dirty="0">
                <a:latin typeface="+mn-lt"/>
              </a:rPr>
              <a:t>.</a:t>
            </a:r>
            <a:r>
              <a:rPr lang="en-US" b="0" dirty="0" smtClean="0">
                <a:latin typeface="+mn-lt"/>
              </a:rPr>
              <a:t> </a:t>
            </a:r>
            <a:endParaRPr lang="en-US" b="0" dirty="0">
              <a:latin typeface="+mn-lt"/>
            </a:endParaRPr>
          </a:p>
        </p:txBody>
      </p:sp>
      <p:pic>
        <p:nvPicPr>
          <p:cNvPr id="3" name="Picture 2"/>
          <p:cNvPicPr>
            <a:picLocks noChangeAspect="1"/>
          </p:cNvPicPr>
          <p:nvPr/>
        </p:nvPicPr>
        <p:blipFill>
          <a:blip r:embed="rId2"/>
          <a:stretch>
            <a:fillRect/>
          </a:stretch>
        </p:blipFill>
        <p:spPr>
          <a:xfrm>
            <a:off x="6222997" y="2336800"/>
            <a:ext cx="4398817" cy="3519053"/>
          </a:xfrm>
          <a:prstGeom prst="rect">
            <a:avLst/>
          </a:prstGeom>
        </p:spPr>
      </p:pic>
      <p:pic>
        <p:nvPicPr>
          <p:cNvPr id="4" name="Picture 3"/>
          <p:cNvPicPr>
            <a:picLocks noChangeAspect="1"/>
          </p:cNvPicPr>
          <p:nvPr/>
        </p:nvPicPr>
        <p:blipFill>
          <a:blip r:embed="rId3"/>
          <a:stretch>
            <a:fillRect/>
          </a:stretch>
        </p:blipFill>
        <p:spPr>
          <a:xfrm>
            <a:off x="6622474" y="5373253"/>
            <a:ext cx="3842326" cy="482600"/>
          </a:xfrm>
          <a:prstGeom prst="rect">
            <a:avLst/>
          </a:prstGeom>
        </p:spPr>
      </p:pic>
      <p:sp>
        <p:nvSpPr>
          <p:cNvPr id="7" name="Rectangle 6"/>
          <p:cNvSpPr/>
          <p:nvPr/>
        </p:nvSpPr>
        <p:spPr>
          <a:xfrm>
            <a:off x="1764145" y="2348623"/>
            <a:ext cx="3186546" cy="33883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26497" y="2479923"/>
            <a:ext cx="2890982" cy="4909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58109" y="5182648"/>
            <a:ext cx="2890982" cy="4909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58109" y="3139732"/>
            <a:ext cx="2890982" cy="19111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35810" y="2567223"/>
            <a:ext cx="1111202" cy="369332"/>
          </a:xfrm>
          <a:prstGeom prst="rect">
            <a:avLst/>
          </a:prstGeom>
          <a:noFill/>
        </p:spPr>
        <p:txBody>
          <a:bodyPr wrap="none" rtlCol="0">
            <a:spAutoFit/>
          </a:bodyPr>
          <a:lstStyle/>
          <a:p>
            <a:r>
              <a:rPr lang="en-US" b="1" dirty="0" smtClean="0">
                <a:solidFill>
                  <a:srgbClr val="0070C0"/>
                </a:solidFill>
              </a:rPr>
              <a:t>2. Header</a:t>
            </a:r>
            <a:endParaRPr lang="en-US" b="1" dirty="0">
              <a:solidFill>
                <a:srgbClr val="0070C0"/>
              </a:solidFill>
            </a:endParaRPr>
          </a:p>
        </p:txBody>
      </p:sp>
      <p:sp>
        <p:nvSpPr>
          <p:cNvPr id="12" name="TextBox 11"/>
          <p:cNvSpPr txBox="1"/>
          <p:nvPr/>
        </p:nvSpPr>
        <p:spPr>
          <a:xfrm>
            <a:off x="2967422" y="5248811"/>
            <a:ext cx="1039836" cy="369332"/>
          </a:xfrm>
          <a:prstGeom prst="rect">
            <a:avLst/>
          </a:prstGeom>
          <a:noFill/>
        </p:spPr>
        <p:txBody>
          <a:bodyPr wrap="none" rtlCol="0">
            <a:spAutoFit/>
          </a:bodyPr>
          <a:lstStyle/>
          <a:p>
            <a:r>
              <a:rPr lang="en-US" b="1" dirty="0" smtClean="0">
                <a:solidFill>
                  <a:srgbClr val="0070C0"/>
                </a:solidFill>
              </a:rPr>
              <a:t>2. Footer</a:t>
            </a:r>
            <a:endParaRPr lang="en-US" b="1" dirty="0">
              <a:solidFill>
                <a:srgbClr val="0070C0"/>
              </a:solidFill>
            </a:endParaRPr>
          </a:p>
        </p:txBody>
      </p:sp>
      <p:sp>
        <p:nvSpPr>
          <p:cNvPr id="13" name="TextBox 12"/>
          <p:cNvSpPr txBox="1"/>
          <p:nvPr/>
        </p:nvSpPr>
        <p:spPr>
          <a:xfrm>
            <a:off x="2913548" y="3816519"/>
            <a:ext cx="1176284" cy="369332"/>
          </a:xfrm>
          <a:prstGeom prst="rect">
            <a:avLst/>
          </a:prstGeom>
          <a:noFill/>
        </p:spPr>
        <p:txBody>
          <a:bodyPr wrap="none" rtlCol="0">
            <a:spAutoFit/>
          </a:bodyPr>
          <a:lstStyle/>
          <a:p>
            <a:r>
              <a:rPr lang="en-US" b="1" dirty="0" smtClean="0">
                <a:solidFill>
                  <a:srgbClr val="0070C0"/>
                </a:solidFill>
              </a:rPr>
              <a:t>2. Content</a:t>
            </a:r>
            <a:endParaRPr lang="en-US" b="1" dirty="0">
              <a:solidFill>
                <a:srgbClr val="0070C0"/>
              </a:solidFill>
            </a:endParaRPr>
          </a:p>
        </p:txBody>
      </p:sp>
      <p:sp>
        <p:nvSpPr>
          <p:cNvPr id="14" name="TextBox 13"/>
          <p:cNvSpPr txBox="1"/>
          <p:nvPr/>
        </p:nvSpPr>
        <p:spPr>
          <a:xfrm rot="5400000">
            <a:off x="500273" y="3708798"/>
            <a:ext cx="2127698" cy="584775"/>
          </a:xfrm>
          <a:prstGeom prst="rect">
            <a:avLst/>
          </a:prstGeom>
          <a:noFill/>
        </p:spPr>
        <p:txBody>
          <a:bodyPr wrap="none" rtlCol="0">
            <a:spAutoFit/>
          </a:bodyPr>
          <a:lstStyle/>
          <a:p>
            <a:r>
              <a:rPr lang="en-US" sz="3200" dirty="0" smtClean="0">
                <a:solidFill>
                  <a:srgbClr val="00B050"/>
                </a:solidFill>
              </a:rPr>
              <a:t>1. Template</a:t>
            </a:r>
            <a:endParaRPr lang="en-US" sz="3200" dirty="0">
              <a:solidFill>
                <a:srgbClr val="00B050"/>
              </a:solidFill>
            </a:endParaRPr>
          </a:p>
        </p:txBody>
      </p:sp>
      <p:sp>
        <p:nvSpPr>
          <p:cNvPr id="15" name="Notched Right Arrow 14"/>
          <p:cNvSpPr/>
          <p:nvPr/>
        </p:nvSpPr>
        <p:spPr>
          <a:xfrm>
            <a:off x="5165958" y="3758869"/>
            <a:ext cx="1308734" cy="484632"/>
          </a:xfrm>
          <a:prstGeom prst="notched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622474" y="2348623"/>
            <a:ext cx="3694544" cy="35072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817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71"/>
            <a:ext cx="10972800" cy="1143000"/>
          </a:xfrm>
        </p:spPr>
        <p:txBody>
          <a:bodyPr/>
          <a:lstStyle/>
          <a:p>
            <a:r>
              <a:rPr lang="en-US" dirty="0" smtClean="0"/>
              <a:t>Step 1: Design a Layout</a:t>
            </a:r>
            <a:endParaRPr lang="en-US" dirty="0"/>
          </a:p>
        </p:txBody>
      </p:sp>
      <p:sp>
        <p:nvSpPr>
          <p:cNvPr id="6" name="TextBox 5"/>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8.4. Study the </a:t>
            </a:r>
            <a:r>
              <a:rPr lang="en-US" altLang="en-US" sz="2000" b="1" dirty="0" err="1" smtClean="0">
                <a:solidFill>
                  <a:srgbClr val="0070C0"/>
                </a:solidFill>
                <a:ea typeface="Corbel" charset="0"/>
                <a:cs typeface="Corbel" charset="0"/>
              </a:rPr>
              <a:t>Facelets</a:t>
            </a:r>
            <a:r>
              <a:rPr lang="en-US" altLang="en-US" sz="2000" b="1" smtClean="0">
                <a:solidFill>
                  <a:srgbClr val="0070C0"/>
                </a:solidFill>
                <a:ea typeface="Corbel" charset="0"/>
                <a:cs typeface="Corbel" charset="0"/>
              </a:rPr>
              <a:t> Tags in the chapter!</a:t>
            </a:r>
            <a:endParaRPr lang="en-US" sz="2000" b="1" dirty="0">
              <a:solidFill>
                <a:srgbClr val="0070C0"/>
              </a:solidFill>
            </a:endParaRPr>
          </a:p>
        </p:txBody>
      </p:sp>
      <p:pic>
        <p:nvPicPr>
          <p:cNvPr id="4" name="Picture 3"/>
          <p:cNvPicPr>
            <a:picLocks noChangeAspect="1"/>
          </p:cNvPicPr>
          <p:nvPr/>
        </p:nvPicPr>
        <p:blipFill>
          <a:blip r:embed="rId2"/>
          <a:stretch>
            <a:fillRect/>
          </a:stretch>
        </p:blipFill>
        <p:spPr>
          <a:xfrm>
            <a:off x="3475211" y="905986"/>
            <a:ext cx="5602187" cy="4703618"/>
          </a:xfrm>
          <a:prstGeom prst="rect">
            <a:avLst/>
          </a:prstGeom>
        </p:spPr>
      </p:pic>
      <p:cxnSp>
        <p:nvCxnSpPr>
          <p:cNvPr id="7" name="Straight Arrow Connector 6"/>
          <p:cNvCxnSpPr/>
          <p:nvPr/>
        </p:nvCxnSpPr>
        <p:spPr>
          <a:xfrm>
            <a:off x="2318014" y="830049"/>
            <a:ext cx="67926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89808" y="619256"/>
            <a:ext cx="1515291" cy="1200329"/>
          </a:xfrm>
          <a:prstGeom prst="rect">
            <a:avLst/>
          </a:prstGeom>
          <a:noFill/>
        </p:spPr>
        <p:txBody>
          <a:bodyPr wrap="square" rtlCol="0">
            <a:spAutoFit/>
          </a:bodyPr>
          <a:lstStyle/>
          <a:p>
            <a:pPr algn="ctr"/>
            <a:r>
              <a:rPr lang="en-US" dirty="0" smtClean="0">
                <a:solidFill>
                  <a:srgbClr val="00B050"/>
                </a:solidFill>
              </a:rPr>
              <a:t>A Layout will generate a complete HTML page!</a:t>
            </a:r>
            <a:endParaRPr lang="en-US" dirty="0">
              <a:solidFill>
                <a:srgbClr val="00B050"/>
              </a:solidFill>
            </a:endParaRPr>
          </a:p>
        </p:txBody>
      </p:sp>
      <p:cxnSp>
        <p:nvCxnSpPr>
          <p:cNvPr id="9" name="Straight Arrow Connector 8"/>
          <p:cNvCxnSpPr/>
          <p:nvPr/>
        </p:nvCxnSpPr>
        <p:spPr>
          <a:xfrm flipV="1">
            <a:off x="2899954" y="1967347"/>
            <a:ext cx="1515028" cy="89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07096" y="1765495"/>
            <a:ext cx="1515291" cy="369332"/>
          </a:xfrm>
          <a:prstGeom prst="rect">
            <a:avLst/>
          </a:prstGeom>
          <a:noFill/>
        </p:spPr>
        <p:txBody>
          <a:bodyPr wrap="square" rtlCol="0">
            <a:spAutoFit/>
          </a:bodyPr>
          <a:lstStyle/>
          <a:p>
            <a:pPr algn="ctr"/>
            <a:r>
              <a:rPr lang="en-US" dirty="0" smtClean="0">
                <a:solidFill>
                  <a:srgbClr val="00B050"/>
                </a:solidFill>
              </a:rPr>
              <a:t>Insert content</a:t>
            </a:r>
            <a:endParaRPr lang="en-US" dirty="0">
              <a:solidFill>
                <a:srgbClr val="00B050"/>
              </a:solidFill>
            </a:endParaRPr>
          </a:p>
        </p:txBody>
      </p:sp>
      <p:cxnSp>
        <p:nvCxnSpPr>
          <p:cNvPr id="12" name="Straight Arrow Connector 11"/>
          <p:cNvCxnSpPr/>
          <p:nvPr/>
        </p:nvCxnSpPr>
        <p:spPr>
          <a:xfrm flipV="1">
            <a:off x="2997282" y="3285324"/>
            <a:ext cx="1515028" cy="89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04424" y="3083472"/>
            <a:ext cx="1515291" cy="369332"/>
          </a:xfrm>
          <a:prstGeom prst="rect">
            <a:avLst/>
          </a:prstGeom>
          <a:noFill/>
        </p:spPr>
        <p:txBody>
          <a:bodyPr wrap="square" rtlCol="0">
            <a:spAutoFit/>
          </a:bodyPr>
          <a:lstStyle/>
          <a:p>
            <a:pPr algn="ctr"/>
            <a:r>
              <a:rPr lang="en-US" dirty="0" smtClean="0">
                <a:solidFill>
                  <a:srgbClr val="00B050"/>
                </a:solidFill>
              </a:rPr>
              <a:t>Insert content</a:t>
            </a:r>
            <a:endParaRPr lang="en-US" dirty="0">
              <a:solidFill>
                <a:srgbClr val="00B050"/>
              </a:solidFill>
            </a:endParaRPr>
          </a:p>
        </p:txBody>
      </p:sp>
      <p:cxnSp>
        <p:nvCxnSpPr>
          <p:cNvPr id="14" name="Straight Arrow Connector 13"/>
          <p:cNvCxnSpPr/>
          <p:nvPr/>
        </p:nvCxnSpPr>
        <p:spPr>
          <a:xfrm flipV="1">
            <a:off x="3019715" y="4639866"/>
            <a:ext cx="1515028" cy="89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526857" y="4438014"/>
            <a:ext cx="1515291" cy="369332"/>
          </a:xfrm>
          <a:prstGeom prst="rect">
            <a:avLst/>
          </a:prstGeom>
          <a:noFill/>
        </p:spPr>
        <p:txBody>
          <a:bodyPr wrap="square" rtlCol="0">
            <a:spAutoFit/>
          </a:bodyPr>
          <a:lstStyle/>
          <a:p>
            <a:pPr algn="ctr"/>
            <a:r>
              <a:rPr lang="en-US" dirty="0" smtClean="0">
                <a:solidFill>
                  <a:srgbClr val="00B050"/>
                </a:solidFill>
              </a:rPr>
              <a:t>Insert content</a:t>
            </a:r>
            <a:endParaRPr lang="en-US" dirty="0">
              <a:solidFill>
                <a:srgbClr val="00B050"/>
              </a:solidFill>
            </a:endParaRPr>
          </a:p>
        </p:txBody>
      </p:sp>
      <p:cxnSp>
        <p:nvCxnSpPr>
          <p:cNvPr id="16" name="Straight Arrow Connector 15"/>
          <p:cNvCxnSpPr/>
          <p:nvPr/>
        </p:nvCxnSpPr>
        <p:spPr>
          <a:xfrm flipH="1">
            <a:off x="6464879" y="1392098"/>
            <a:ext cx="1422976" cy="42127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887855" y="1196886"/>
            <a:ext cx="2512290" cy="369332"/>
          </a:xfrm>
          <a:prstGeom prst="rect">
            <a:avLst/>
          </a:prstGeom>
          <a:noFill/>
        </p:spPr>
        <p:txBody>
          <a:bodyPr wrap="square" rtlCol="0">
            <a:spAutoFit/>
          </a:bodyPr>
          <a:lstStyle/>
          <a:p>
            <a:pPr algn="ctr"/>
            <a:r>
              <a:rPr lang="en-US" dirty="0" smtClean="0">
                <a:solidFill>
                  <a:srgbClr val="00B050"/>
                </a:solidFill>
              </a:rPr>
              <a:t>Notice </a:t>
            </a:r>
            <a:r>
              <a:rPr lang="en-US" smtClean="0">
                <a:solidFill>
                  <a:srgbClr val="00B050"/>
                </a:solidFill>
              </a:rPr>
              <a:t>name reference</a:t>
            </a:r>
            <a:endParaRPr lang="en-US" dirty="0">
              <a:solidFill>
                <a:srgbClr val="00B050"/>
              </a:solidFill>
            </a:endParaRPr>
          </a:p>
        </p:txBody>
      </p:sp>
    </p:spTree>
    <p:extLst>
      <p:ext uri="{BB962C8B-B14F-4D97-AF65-F5344CB8AC3E}">
        <p14:creationId xmlns:p14="http://schemas.microsoft.com/office/powerpoint/2010/main" val="1121447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970688"/>
          </a:xfrm>
        </p:spPr>
        <p:txBody>
          <a:bodyPr/>
          <a:lstStyle/>
          <a:p>
            <a:r>
              <a:rPr lang="en-US" dirty="0" smtClean="0"/>
              <a:t>Step 2: Design Reusable Page Fragments</a:t>
            </a:r>
            <a:endParaRPr lang="en-US" dirty="0"/>
          </a:p>
        </p:txBody>
      </p:sp>
      <p:sp>
        <p:nvSpPr>
          <p:cNvPr id="6" name="TextBox 5"/>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8.4. Study the </a:t>
            </a:r>
            <a:r>
              <a:rPr lang="en-US" altLang="en-US" sz="2000" b="1" dirty="0" err="1" smtClean="0">
                <a:solidFill>
                  <a:srgbClr val="0070C0"/>
                </a:solidFill>
                <a:ea typeface="Corbel" charset="0"/>
                <a:cs typeface="Corbel" charset="0"/>
              </a:rPr>
              <a:t>Facelets</a:t>
            </a:r>
            <a:r>
              <a:rPr lang="en-US" altLang="en-US" sz="2000" b="1" smtClean="0">
                <a:solidFill>
                  <a:srgbClr val="0070C0"/>
                </a:solidFill>
                <a:ea typeface="Corbel" charset="0"/>
                <a:cs typeface="Corbel" charset="0"/>
              </a:rPr>
              <a:t> Tags in the chapter!</a:t>
            </a:r>
            <a:endParaRPr lang="en-US" sz="2000" b="1" dirty="0">
              <a:solidFill>
                <a:srgbClr val="0070C0"/>
              </a:solidFill>
            </a:endParaRPr>
          </a:p>
        </p:txBody>
      </p:sp>
      <p:sp>
        <p:nvSpPr>
          <p:cNvPr id="15" name="TextBox 14"/>
          <p:cNvSpPr txBox="1"/>
          <p:nvPr/>
        </p:nvSpPr>
        <p:spPr>
          <a:xfrm>
            <a:off x="-216706" y="4118532"/>
            <a:ext cx="1515291" cy="369332"/>
          </a:xfrm>
          <a:prstGeom prst="rect">
            <a:avLst/>
          </a:prstGeom>
          <a:noFill/>
        </p:spPr>
        <p:txBody>
          <a:bodyPr wrap="square" rtlCol="0">
            <a:spAutoFit/>
          </a:bodyPr>
          <a:lstStyle/>
          <a:p>
            <a:pPr algn="ctr"/>
            <a:r>
              <a:rPr lang="en-US" dirty="0" smtClean="0">
                <a:solidFill>
                  <a:srgbClr val="00B050"/>
                </a:solidFill>
              </a:rPr>
              <a:t>Footer</a:t>
            </a:r>
            <a:endParaRPr lang="en-US" dirty="0">
              <a:solidFill>
                <a:srgbClr val="00B050"/>
              </a:solidFill>
            </a:endParaRPr>
          </a:p>
        </p:txBody>
      </p:sp>
      <p:pic>
        <p:nvPicPr>
          <p:cNvPr id="3" name="Picture 2"/>
          <p:cNvPicPr>
            <a:picLocks noChangeAspect="1"/>
          </p:cNvPicPr>
          <p:nvPr/>
        </p:nvPicPr>
        <p:blipFill>
          <a:blip r:embed="rId2"/>
          <a:stretch>
            <a:fillRect/>
          </a:stretch>
        </p:blipFill>
        <p:spPr>
          <a:xfrm>
            <a:off x="2533074" y="1072370"/>
            <a:ext cx="6756400" cy="2159000"/>
          </a:xfrm>
          <a:prstGeom prst="rect">
            <a:avLst/>
          </a:prstGeom>
        </p:spPr>
      </p:pic>
      <p:pic>
        <p:nvPicPr>
          <p:cNvPr id="5" name="Picture 4"/>
          <p:cNvPicPr>
            <a:picLocks noChangeAspect="1"/>
          </p:cNvPicPr>
          <p:nvPr/>
        </p:nvPicPr>
        <p:blipFill>
          <a:blip r:embed="rId3"/>
          <a:stretch>
            <a:fillRect/>
          </a:stretch>
        </p:blipFill>
        <p:spPr>
          <a:xfrm>
            <a:off x="2533074" y="3395664"/>
            <a:ext cx="8509000" cy="2184400"/>
          </a:xfrm>
          <a:prstGeom prst="rect">
            <a:avLst/>
          </a:prstGeom>
        </p:spPr>
      </p:pic>
      <p:sp>
        <p:nvSpPr>
          <p:cNvPr id="20" name="TextBox 19"/>
          <p:cNvSpPr txBox="1"/>
          <p:nvPr/>
        </p:nvSpPr>
        <p:spPr>
          <a:xfrm>
            <a:off x="-216706" y="1896101"/>
            <a:ext cx="1515291" cy="369332"/>
          </a:xfrm>
          <a:prstGeom prst="rect">
            <a:avLst/>
          </a:prstGeom>
          <a:noFill/>
        </p:spPr>
        <p:txBody>
          <a:bodyPr wrap="square" rtlCol="0">
            <a:spAutoFit/>
          </a:bodyPr>
          <a:lstStyle/>
          <a:p>
            <a:pPr algn="ctr"/>
            <a:r>
              <a:rPr lang="en-US" dirty="0" smtClean="0">
                <a:solidFill>
                  <a:srgbClr val="00B050"/>
                </a:solidFill>
              </a:rPr>
              <a:t>Header</a:t>
            </a:r>
            <a:endParaRPr lang="en-US" dirty="0">
              <a:solidFill>
                <a:srgbClr val="00B050"/>
              </a:solidFill>
            </a:endParaRPr>
          </a:p>
        </p:txBody>
      </p:sp>
      <p:cxnSp>
        <p:nvCxnSpPr>
          <p:cNvPr id="14" name="Straight Arrow Connector 13"/>
          <p:cNvCxnSpPr/>
          <p:nvPr/>
        </p:nvCxnSpPr>
        <p:spPr>
          <a:xfrm flipH="1">
            <a:off x="4673602" y="1985815"/>
            <a:ext cx="3833089" cy="3093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531828" y="1385650"/>
            <a:ext cx="1515291" cy="1200329"/>
          </a:xfrm>
          <a:prstGeom prst="rect">
            <a:avLst/>
          </a:prstGeom>
          <a:noFill/>
        </p:spPr>
        <p:txBody>
          <a:bodyPr wrap="square" rtlCol="0">
            <a:spAutoFit/>
          </a:bodyPr>
          <a:lstStyle/>
          <a:p>
            <a:r>
              <a:rPr lang="en-US" dirty="0" smtClean="0">
                <a:solidFill>
                  <a:srgbClr val="00B050"/>
                </a:solidFill>
              </a:rPr>
              <a:t>All content outside of composition tag is ignored</a:t>
            </a:r>
            <a:endParaRPr lang="en-US" dirty="0">
              <a:solidFill>
                <a:srgbClr val="00B050"/>
              </a:solidFill>
            </a:endParaRPr>
          </a:p>
        </p:txBody>
      </p:sp>
      <p:sp>
        <p:nvSpPr>
          <p:cNvPr id="4" name="Right Arrow 3"/>
          <p:cNvSpPr/>
          <p:nvPr/>
        </p:nvSpPr>
        <p:spPr>
          <a:xfrm>
            <a:off x="1026087" y="1838451"/>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026087" y="4072199"/>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243840" y="3135576"/>
            <a:ext cx="11608526" cy="957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272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7050" y="1784350"/>
            <a:ext cx="11137900" cy="3289300"/>
          </a:xfrm>
          <a:prstGeom prst="rect">
            <a:avLst/>
          </a:prstGeom>
        </p:spPr>
      </p:pic>
      <p:sp>
        <p:nvSpPr>
          <p:cNvPr id="2" name="Title 1"/>
          <p:cNvSpPr>
            <a:spLocks noGrp="1"/>
          </p:cNvSpPr>
          <p:nvPr>
            <p:ph type="title"/>
          </p:nvPr>
        </p:nvSpPr>
        <p:spPr>
          <a:xfrm>
            <a:off x="609600" y="22089"/>
            <a:ext cx="10972800" cy="1143000"/>
          </a:xfrm>
        </p:spPr>
        <p:txBody>
          <a:bodyPr/>
          <a:lstStyle/>
          <a:p>
            <a:r>
              <a:rPr lang="en-US" dirty="0" smtClean="0"/>
              <a:t>Step 3: Design your JSF Pages</a:t>
            </a:r>
            <a:endParaRPr lang="en-US" dirty="0"/>
          </a:p>
        </p:txBody>
      </p:sp>
      <p:sp>
        <p:nvSpPr>
          <p:cNvPr id="6" name="TextBox 5"/>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8.4. Study the </a:t>
            </a:r>
            <a:r>
              <a:rPr lang="en-US" altLang="en-US" sz="2000" b="1" dirty="0" err="1" smtClean="0">
                <a:solidFill>
                  <a:srgbClr val="0070C0"/>
                </a:solidFill>
                <a:ea typeface="Corbel" charset="0"/>
                <a:cs typeface="Corbel" charset="0"/>
              </a:rPr>
              <a:t>Facelets</a:t>
            </a:r>
            <a:r>
              <a:rPr lang="en-US" altLang="en-US" sz="2000" b="1" dirty="0" smtClean="0">
                <a:solidFill>
                  <a:srgbClr val="0070C0"/>
                </a:solidFill>
                <a:ea typeface="Corbel" charset="0"/>
                <a:cs typeface="Corbel" charset="0"/>
              </a:rPr>
              <a:t> Tags in the chapter!</a:t>
            </a:r>
            <a:endParaRPr lang="en-US" sz="2000" b="1" dirty="0">
              <a:solidFill>
                <a:srgbClr val="0070C0"/>
              </a:solidFill>
            </a:endParaRPr>
          </a:p>
        </p:txBody>
      </p:sp>
      <p:cxnSp>
        <p:nvCxnSpPr>
          <p:cNvPr id="14" name="Straight Arrow Connector 13"/>
          <p:cNvCxnSpPr/>
          <p:nvPr/>
        </p:nvCxnSpPr>
        <p:spPr>
          <a:xfrm flipH="1">
            <a:off x="5883568" y="2272145"/>
            <a:ext cx="2503050" cy="2302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467174" y="1784350"/>
            <a:ext cx="2847372" cy="923330"/>
          </a:xfrm>
          <a:prstGeom prst="rect">
            <a:avLst/>
          </a:prstGeom>
          <a:noFill/>
        </p:spPr>
        <p:txBody>
          <a:bodyPr wrap="square" rtlCol="0">
            <a:spAutoFit/>
          </a:bodyPr>
          <a:lstStyle/>
          <a:p>
            <a:r>
              <a:rPr lang="en-US" dirty="0" smtClean="0">
                <a:solidFill>
                  <a:srgbClr val="00B050"/>
                </a:solidFill>
              </a:rPr>
              <a:t>Use defined template with all content outside of this tag being ignored.</a:t>
            </a:r>
            <a:endParaRPr lang="en-US" dirty="0">
              <a:solidFill>
                <a:srgbClr val="00B050"/>
              </a:solidFill>
            </a:endParaRPr>
          </a:p>
        </p:txBody>
      </p:sp>
      <p:cxnSp>
        <p:nvCxnSpPr>
          <p:cNvPr id="16" name="Straight Arrow Connector 15"/>
          <p:cNvCxnSpPr/>
          <p:nvPr/>
        </p:nvCxnSpPr>
        <p:spPr>
          <a:xfrm flipH="1" flipV="1">
            <a:off x="3245588" y="2707681"/>
            <a:ext cx="4300521" cy="20581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62010" y="4356574"/>
            <a:ext cx="2847372" cy="923330"/>
          </a:xfrm>
          <a:prstGeom prst="rect">
            <a:avLst/>
          </a:prstGeom>
          <a:noFill/>
        </p:spPr>
        <p:txBody>
          <a:bodyPr wrap="square" rtlCol="0">
            <a:spAutoFit/>
          </a:bodyPr>
          <a:lstStyle/>
          <a:p>
            <a:r>
              <a:rPr lang="en-US" dirty="0" smtClean="0">
                <a:solidFill>
                  <a:srgbClr val="00B050"/>
                </a:solidFill>
              </a:rPr>
              <a:t>Insert this into the logical “content” section in the template.</a:t>
            </a:r>
            <a:endParaRPr lang="en-US" dirty="0">
              <a:solidFill>
                <a:srgbClr val="00B050"/>
              </a:solidFill>
            </a:endParaRPr>
          </a:p>
        </p:txBody>
      </p:sp>
      <p:cxnSp>
        <p:nvCxnSpPr>
          <p:cNvPr id="18" name="Straight Arrow Connector 17"/>
          <p:cNvCxnSpPr/>
          <p:nvPr/>
        </p:nvCxnSpPr>
        <p:spPr>
          <a:xfrm flipH="1" flipV="1">
            <a:off x="3873373" y="2603863"/>
            <a:ext cx="4513246" cy="11328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386618" y="3424758"/>
            <a:ext cx="2847372" cy="923330"/>
          </a:xfrm>
          <a:prstGeom prst="rect">
            <a:avLst/>
          </a:prstGeom>
          <a:noFill/>
        </p:spPr>
        <p:txBody>
          <a:bodyPr wrap="square" rtlCol="0">
            <a:spAutoFit/>
          </a:bodyPr>
          <a:lstStyle/>
          <a:p>
            <a:r>
              <a:rPr lang="en-US" dirty="0" smtClean="0">
                <a:solidFill>
                  <a:srgbClr val="00B050"/>
                </a:solidFill>
              </a:rPr>
              <a:t>Insert this into the logical “title” section in the template.</a:t>
            </a:r>
            <a:endParaRPr lang="en-US" dirty="0">
              <a:solidFill>
                <a:srgbClr val="00B050"/>
              </a:solidFill>
            </a:endParaRPr>
          </a:p>
        </p:txBody>
      </p:sp>
    </p:spTree>
    <p:extLst>
      <p:ext uri="{BB962C8B-B14F-4D97-AF65-F5344CB8AC3E}">
        <p14:creationId xmlns:p14="http://schemas.microsoft.com/office/powerpoint/2010/main" val="1870492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Layouts</a:t>
            </a:r>
          </a:p>
          <a:p>
            <a:pPr marL="514350" indent="-514350">
              <a:buFont typeface="+mj-lt"/>
              <a:buAutoNum type="arabicPeriod"/>
            </a:pPr>
            <a:r>
              <a:rPr lang="en-US" sz="3200" b="0" dirty="0" smtClean="0">
                <a:latin typeface="+mn-lt"/>
              </a:rPr>
              <a:t>See the In-Class Activity #2c (Part 2) that I posted in an Announcement.</a:t>
            </a:r>
          </a:p>
          <a:p>
            <a:pPr marL="914400" lvl="1" indent="-514350"/>
            <a:r>
              <a:rPr lang="en-US" b="0" dirty="0" smtClean="0">
                <a:latin typeface="+mn-lt"/>
              </a:rPr>
              <a:t>Use Layouts for all Pages.</a:t>
            </a: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6" name="TextBox 5"/>
          <p:cNvSpPr txBox="1"/>
          <p:nvPr/>
        </p:nvSpPr>
        <p:spPr>
          <a:xfrm>
            <a:off x="0" y="5609604"/>
            <a:ext cx="12192000" cy="400110"/>
          </a:xfrm>
          <a:prstGeom prst="rect">
            <a:avLst/>
          </a:prstGeom>
          <a:solidFill>
            <a:schemeClr val="bg1"/>
          </a:solidFill>
        </p:spPr>
        <p:txBody>
          <a:bodyPr wrap="square" rtlCol="0">
            <a:spAutoFit/>
          </a:bodyPr>
          <a:lstStyle/>
          <a:p>
            <a:pPr algn="ctr"/>
            <a:r>
              <a:rPr lang="en-US" altLang="en-US" sz="2000" b="1" dirty="0" smtClean="0">
                <a:solidFill>
                  <a:srgbClr val="0070C0"/>
                </a:solidFill>
                <a:ea typeface="Corbel" charset="0"/>
                <a:cs typeface="Corbel" charset="0"/>
              </a:rPr>
              <a:t>Go to the Java EE 7 Tutorial. Drill into Part III Chapter 8.4. Study the </a:t>
            </a:r>
            <a:r>
              <a:rPr lang="en-US" altLang="en-US" sz="2000" b="1" dirty="0" err="1" smtClean="0">
                <a:solidFill>
                  <a:srgbClr val="0070C0"/>
                </a:solidFill>
                <a:ea typeface="Corbel" charset="0"/>
                <a:cs typeface="Corbel" charset="0"/>
              </a:rPr>
              <a:t>Facelets</a:t>
            </a:r>
            <a:r>
              <a:rPr lang="en-US" altLang="en-US" sz="2000" b="1" dirty="0" smtClean="0">
                <a:solidFill>
                  <a:srgbClr val="0070C0"/>
                </a:solidFill>
                <a:ea typeface="Corbel" charset="0"/>
                <a:cs typeface="Corbel" charset="0"/>
              </a:rPr>
              <a:t> Tags in the chapter!</a:t>
            </a:r>
            <a:endParaRPr lang="en-US" sz="2000" b="1" dirty="0">
              <a:solidFill>
                <a:srgbClr val="0070C0"/>
              </a:solidFill>
            </a:endParaRPr>
          </a:p>
        </p:txBody>
      </p:sp>
    </p:spTree>
    <p:extLst>
      <p:ext uri="{BB962C8B-B14F-4D97-AF65-F5344CB8AC3E}">
        <p14:creationId xmlns:p14="http://schemas.microsoft.com/office/powerpoint/2010/main" val="1297682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1276320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Catch Up</a:t>
            </a:r>
          </a:p>
          <a:p>
            <a:pPr marL="514350" indent="-514350">
              <a:buFont typeface="+mj-lt"/>
              <a:buAutoNum type="arabicPeriod"/>
            </a:pPr>
            <a:r>
              <a:rPr lang="en-US" sz="3200" b="0" dirty="0" smtClean="0">
                <a:latin typeface="+mn-lt"/>
              </a:rPr>
              <a:t>Complete In-Class Activity #2c (Part 1 and Part 2).</a:t>
            </a:r>
          </a:p>
          <a:p>
            <a:pPr marL="514350" indent="-514350">
              <a:buFont typeface="+mj-lt"/>
              <a:buAutoNum type="arabicPeriod"/>
            </a:pPr>
            <a:r>
              <a:rPr lang="en-US" sz="3200" b="0" dirty="0" smtClean="0">
                <a:latin typeface="+mn-lt"/>
              </a:rPr>
              <a:t>Work on your Project.</a:t>
            </a: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1290279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Finish the design and start coding the Login and Registration Pages.</a:t>
            </a:r>
          </a:p>
          <a:p>
            <a:r>
              <a:rPr lang="en-US" b="0" dirty="0" smtClean="0">
                <a:latin typeface="+mn-lt"/>
              </a:rPr>
              <a:t>Submit In-Class Activity #2c Report in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1743665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lstStyle/>
          <a:p>
            <a:r>
              <a:rPr lang="en-US" dirty="0" smtClean="0"/>
              <a:t>Java Servlets and Java Server Pages (JSP)</a:t>
            </a:r>
            <a:endParaRPr lang="en-US" dirty="0"/>
          </a:p>
        </p:txBody>
      </p:sp>
    </p:spTree>
    <p:extLst>
      <p:ext uri="{BB962C8B-B14F-4D97-AF65-F5344CB8AC3E}">
        <p14:creationId xmlns:p14="http://schemas.microsoft.com/office/powerpoint/2010/main" val="353631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6544616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2 – Week 4</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599" y="1089765"/>
            <a:ext cx="11260183"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JSF Data Grid.</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Build a simple JSF based application.</a:t>
            </a:r>
          </a:p>
          <a:p>
            <a:pPr lvl="2"/>
            <a:r>
              <a:rPr lang="en-US" altLang="en-US" sz="2400" b="0" dirty="0" smtClean="0">
                <a:solidFill>
                  <a:schemeClr val="tx1">
                    <a:lumMod val="75000"/>
                    <a:lumOff val="25000"/>
                  </a:schemeClr>
                </a:solidFill>
                <a:latin typeface="+mn-lt"/>
              </a:rPr>
              <a:t>Displaying data using </a:t>
            </a:r>
            <a:r>
              <a:rPr lang="en-US" altLang="en-US" sz="2400" b="0" smtClean="0">
                <a:solidFill>
                  <a:schemeClr val="tx1">
                    <a:lumMod val="75000"/>
                    <a:lumOff val="25000"/>
                  </a:schemeClr>
                </a:solidFill>
                <a:latin typeface="+mn-lt"/>
              </a:rPr>
              <a:t>the JSF </a:t>
            </a:r>
            <a:r>
              <a:rPr lang="en-US" altLang="en-US" sz="2400" b="0" dirty="0" smtClean="0">
                <a:solidFill>
                  <a:schemeClr val="tx1">
                    <a:lumMod val="75000"/>
                    <a:lumOff val="25000"/>
                  </a:schemeClr>
                </a:solidFill>
                <a:latin typeface="+mn-lt"/>
              </a:rPr>
              <a:t>Data Grid.</a:t>
            </a:r>
          </a:p>
          <a:p>
            <a:pPr marL="914400" lvl="2" indent="0">
              <a:buNone/>
            </a:pP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81</a:t>
            </a:fld>
            <a:endParaRPr lang="en-US" altLang="en-US" sz="1000">
              <a:latin typeface="Arial" charset="0"/>
            </a:endParaRPr>
          </a:p>
        </p:txBody>
      </p:sp>
    </p:spTree>
    <p:extLst>
      <p:ext uri="{BB962C8B-B14F-4D97-AF65-F5344CB8AC3E}">
        <p14:creationId xmlns:p14="http://schemas.microsoft.com/office/powerpoint/2010/main" val="178059696"/>
      </p:ext>
    </p:extLst>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is a JSF Data Grid?</a:t>
            </a:r>
            <a:endParaRPr lang="en-US" dirty="0"/>
          </a:p>
        </p:txBody>
      </p:sp>
      <p:sp>
        <p:nvSpPr>
          <p:cNvPr id="3" name="Content Placeholder 2"/>
          <p:cNvSpPr>
            <a:spLocks noGrp="1"/>
          </p:cNvSpPr>
          <p:nvPr>
            <p:ph idx="1"/>
          </p:nvPr>
        </p:nvSpPr>
        <p:spPr>
          <a:xfrm>
            <a:off x="513806" y="953905"/>
            <a:ext cx="11443063" cy="4541731"/>
          </a:xfrm>
        </p:spPr>
        <p:txBody>
          <a:bodyPr>
            <a:normAutofit/>
          </a:bodyPr>
          <a:lstStyle/>
          <a:p>
            <a:r>
              <a:rPr lang="en-US" b="0" dirty="0" smtClean="0">
                <a:latin typeface="+mn-lt"/>
              </a:rPr>
              <a:t>Allows you to easily and flexibly display data in a row/column grid format.</a:t>
            </a:r>
          </a:p>
          <a:p>
            <a:r>
              <a:rPr lang="en-US" b="0" dirty="0" smtClean="0">
                <a:latin typeface="+mn-lt"/>
              </a:rPr>
              <a:t>Sometimes this “control” is referred to a Data Table.</a:t>
            </a:r>
          </a:p>
          <a:p>
            <a:r>
              <a:rPr lang="en-US" b="0" dirty="0" smtClean="0">
                <a:latin typeface="+mn-lt"/>
              </a:rPr>
              <a:t>This “control” renders a HTML Table.</a:t>
            </a:r>
          </a:p>
          <a:p>
            <a:r>
              <a:rPr lang="en-US" b="0" dirty="0" smtClean="0">
                <a:latin typeface="+mn-lt"/>
              </a:rPr>
              <a:t>Uses a few powerful JSF Tags to style and control the layout of the grid. </a:t>
            </a:r>
          </a:p>
        </p:txBody>
      </p:sp>
      <p:sp>
        <p:nvSpPr>
          <p:cNvPr id="4" name="TextBox 3"/>
          <p:cNvSpPr txBox="1"/>
          <p:nvPr/>
        </p:nvSpPr>
        <p:spPr>
          <a:xfrm>
            <a:off x="0" y="5609604"/>
            <a:ext cx="12192000" cy="461665"/>
          </a:xfrm>
          <a:prstGeom prst="rect">
            <a:avLst/>
          </a:prstGeom>
          <a:solidFill>
            <a:schemeClr val="bg1"/>
          </a:solidFill>
        </p:spPr>
        <p:txBody>
          <a:bodyPr wrap="square" rtlCol="0">
            <a:spAutoFit/>
          </a:bodyPr>
          <a:lstStyle/>
          <a:p>
            <a:pPr algn="ctr"/>
            <a:r>
              <a:rPr lang="en-US" altLang="en-US" sz="2400" b="1" dirty="0" smtClean="0">
                <a:solidFill>
                  <a:srgbClr val="0070C0"/>
                </a:solidFill>
                <a:ea typeface="Corbel" charset="0"/>
                <a:cs typeface="Corbel" charset="0"/>
              </a:rPr>
              <a:t>Where could you use a JSF Data Grid? How about in your Project?</a:t>
            </a:r>
            <a:endParaRPr lang="en-US" sz="2400" b="1" dirty="0">
              <a:solidFill>
                <a:srgbClr val="0070C0"/>
              </a:solidFill>
            </a:endParaRPr>
          </a:p>
        </p:txBody>
      </p:sp>
    </p:spTree>
    <p:extLst>
      <p:ext uri="{BB962C8B-B14F-4D97-AF65-F5344CB8AC3E}">
        <p14:creationId xmlns:p14="http://schemas.microsoft.com/office/powerpoint/2010/main" val="2169128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89"/>
            <a:ext cx="12192000" cy="1143000"/>
          </a:xfrm>
        </p:spPr>
        <p:txBody>
          <a:bodyPr>
            <a:normAutofit/>
          </a:bodyPr>
          <a:lstStyle/>
          <a:p>
            <a:r>
              <a:rPr lang="en-US" dirty="0" smtClean="0"/>
              <a:t>What tags are used in a JSF Data Grid?</a:t>
            </a:r>
            <a:endParaRPr lang="en-US" dirty="0"/>
          </a:p>
        </p:txBody>
      </p:sp>
      <p:pic>
        <p:nvPicPr>
          <p:cNvPr id="4" name="Picture 3"/>
          <p:cNvPicPr>
            <a:picLocks noChangeAspect="1"/>
          </p:cNvPicPr>
          <p:nvPr/>
        </p:nvPicPr>
        <p:blipFill>
          <a:blip r:embed="rId2"/>
          <a:stretch>
            <a:fillRect/>
          </a:stretch>
        </p:blipFill>
        <p:spPr>
          <a:xfrm>
            <a:off x="2893286" y="973499"/>
            <a:ext cx="6076543" cy="4577137"/>
          </a:xfrm>
          <a:prstGeom prst="rect">
            <a:avLst/>
          </a:prstGeom>
        </p:spPr>
      </p:pic>
      <p:cxnSp>
        <p:nvCxnSpPr>
          <p:cNvPr id="6" name="Straight Arrow Connector 5"/>
          <p:cNvCxnSpPr/>
          <p:nvPr/>
        </p:nvCxnSpPr>
        <p:spPr>
          <a:xfrm>
            <a:off x="1881052" y="1095417"/>
            <a:ext cx="926537"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0" y="772252"/>
            <a:ext cx="1515291" cy="646331"/>
          </a:xfrm>
          <a:prstGeom prst="rect">
            <a:avLst/>
          </a:prstGeom>
          <a:noFill/>
        </p:spPr>
        <p:txBody>
          <a:bodyPr wrap="square" rtlCol="0">
            <a:spAutoFit/>
          </a:bodyPr>
          <a:lstStyle/>
          <a:p>
            <a:pPr algn="ctr"/>
            <a:r>
              <a:rPr lang="en-US" dirty="0" smtClean="0">
                <a:solidFill>
                  <a:srgbClr val="00B050"/>
                </a:solidFill>
              </a:rPr>
              <a:t>Data Grid Control Tag</a:t>
            </a:r>
            <a:endParaRPr lang="en-US" dirty="0">
              <a:solidFill>
                <a:srgbClr val="00B050"/>
              </a:solidFill>
            </a:endParaRPr>
          </a:p>
        </p:txBody>
      </p:sp>
      <p:cxnSp>
        <p:nvCxnSpPr>
          <p:cNvPr id="9" name="Straight Arrow Connector 8"/>
          <p:cNvCxnSpPr/>
          <p:nvPr/>
        </p:nvCxnSpPr>
        <p:spPr>
          <a:xfrm>
            <a:off x="1881052" y="2049005"/>
            <a:ext cx="926537"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0" y="1725840"/>
            <a:ext cx="1515291" cy="646331"/>
          </a:xfrm>
          <a:prstGeom prst="rect">
            <a:avLst/>
          </a:prstGeom>
          <a:noFill/>
        </p:spPr>
        <p:txBody>
          <a:bodyPr wrap="square" rtlCol="0">
            <a:spAutoFit/>
          </a:bodyPr>
          <a:lstStyle/>
          <a:p>
            <a:pPr algn="ctr"/>
            <a:r>
              <a:rPr lang="en-US" dirty="0" smtClean="0">
                <a:solidFill>
                  <a:srgbClr val="00B050"/>
                </a:solidFill>
              </a:rPr>
              <a:t>Data Grid Column Tag</a:t>
            </a:r>
            <a:endParaRPr lang="en-US" dirty="0">
              <a:solidFill>
                <a:srgbClr val="00B050"/>
              </a:solidFill>
            </a:endParaRPr>
          </a:p>
        </p:txBody>
      </p:sp>
      <p:sp>
        <p:nvSpPr>
          <p:cNvPr id="11" name="TextBox 10"/>
          <p:cNvSpPr txBox="1"/>
          <p:nvPr/>
        </p:nvSpPr>
        <p:spPr>
          <a:xfrm>
            <a:off x="0" y="5609604"/>
            <a:ext cx="12192000" cy="461665"/>
          </a:xfrm>
          <a:prstGeom prst="rect">
            <a:avLst/>
          </a:prstGeom>
          <a:solidFill>
            <a:schemeClr val="bg1"/>
          </a:solidFill>
        </p:spPr>
        <p:txBody>
          <a:bodyPr wrap="square" rtlCol="0">
            <a:spAutoFit/>
          </a:bodyPr>
          <a:lstStyle/>
          <a:p>
            <a:pPr algn="ctr"/>
            <a:r>
              <a:rPr lang="en-US" altLang="en-US" sz="2400" b="1" dirty="0" smtClean="0">
                <a:solidFill>
                  <a:srgbClr val="0070C0"/>
                </a:solidFill>
                <a:ea typeface="Corbel" charset="0"/>
                <a:cs typeface="Corbel" charset="0"/>
              </a:rPr>
              <a:t>In the end this simply renders a HTML table!</a:t>
            </a:r>
            <a:endParaRPr lang="en-US" sz="2400" b="1" dirty="0">
              <a:solidFill>
                <a:srgbClr val="0070C0"/>
              </a:solidFill>
            </a:endParaRPr>
          </a:p>
        </p:txBody>
      </p:sp>
      <p:cxnSp>
        <p:nvCxnSpPr>
          <p:cNvPr id="12" name="Straight Arrow Connector 11"/>
          <p:cNvCxnSpPr/>
          <p:nvPr/>
        </p:nvCxnSpPr>
        <p:spPr>
          <a:xfrm>
            <a:off x="2344320" y="2201406"/>
            <a:ext cx="926537"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215877" y="2372171"/>
            <a:ext cx="1054980" cy="3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14847" y="2201407"/>
            <a:ext cx="1129473" cy="1515289"/>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201" y="3662795"/>
            <a:ext cx="1515291" cy="923330"/>
          </a:xfrm>
          <a:prstGeom prst="rect">
            <a:avLst/>
          </a:prstGeom>
          <a:noFill/>
        </p:spPr>
        <p:txBody>
          <a:bodyPr wrap="square" rtlCol="0">
            <a:spAutoFit/>
          </a:bodyPr>
          <a:lstStyle/>
          <a:p>
            <a:pPr algn="ctr"/>
            <a:r>
              <a:rPr lang="en-US" dirty="0" smtClean="0">
                <a:solidFill>
                  <a:srgbClr val="00B050"/>
                </a:solidFill>
              </a:rPr>
              <a:t>Column Header and Data</a:t>
            </a:r>
            <a:endParaRPr lang="en-US" dirty="0">
              <a:solidFill>
                <a:srgbClr val="00B050"/>
              </a:solidFill>
            </a:endParaRPr>
          </a:p>
        </p:txBody>
      </p:sp>
    </p:spTree>
    <p:extLst>
      <p:ext uri="{BB962C8B-B14F-4D97-AF65-F5344CB8AC3E}">
        <p14:creationId xmlns:p14="http://schemas.microsoft.com/office/powerpoint/2010/main" val="2842128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89"/>
            <a:ext cx="12192000" cy="1143000"/>
          </a:xfrm>
        </p:spPr>
        <p:txBody>
          <a:bodyPr>
            <a:normAutofit/>
          </a:bodyPr>
          <a:lstStyle/>
          <a:p>
            <a:r>
              <a:rPr lang="en-US" dirty="0" smtClean="0"/>
              <a:t>How can I style the JSF Data Grid?</a:t>
            </a:r>
            <a:endParaRPr lang="en-US" dirty="0"/>
          </a:p>
        </p:txBody>
      </p:sp>
      <p:pic>
        <p:nvPicPr>
          <p:cNvPr id="5" name="Picture 4"/>
          <p:cNvPicPr>
            <a:picLocks noChangeAspect="1"/>
          </p:cNvPicPr>
          <p:nvPr/>
        </p:nvPicPr>
        <p:blipFill>
          <a:blip r:embed="rId2"/>
          <a:stretch>
            <a:fillRect/>
          </a:stretch>
        </p:blipFill>
        <p:spPr>
          <a:xfrm>
            <a:off x="2679435" y="973499"/>
            <a:ext cx="6076543" cy="4577137"/>
          </a:xfrm>
          <a:prstGeom prst="rect">
            <a:avLst/>
          </a:prstGeom>
        </p:spPr>
      </p:pic>
      <p:cxnSp>
        <p:nvCxnSpPr>
          <p:cNvPr id="6" name="Straight Arrow Connector 5"/>
          <p:cNvCxnSpPr/>
          <p:nvPr/>
        </p:nvCxnSpPr>
        <p:spPr>
          <a:xfrm>
            <a:off x="1954794" y="1448046"/>
            <a:ext cx="926537"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9503" y="847882"/>
            <a:ext cx="1515291" cy="1200329"/>
          </a:xfrm>
          <a:prstGeom prst="rect">
            <a:avLst/>
          </a:prstGeom>
          <a:noFill/>
        </p:spPr>
        <p:txBody>
          <a:bodyPr wrap="square" rtlCol="0">
            <a:spAutoFit/>
          </a:bodyPr>
          <a:lstStyle/>
          <a:p>
            <a:pPr algn="ctr"/>
            <a:r>
              <a:rPr lang="en-US" dirty="0" smtClean="0">
                <a:solidFill>
                  <a:srgbClr val="00B050"/>
                </a:solidFill>
              </a:rPr>
              <a:t>CSS Classes for the Data Grid, Header, and Rows</a:t>
            </a:r>
            <a:endParaRPr lang="en-US" dirty="0">
              <a:solidFill>
                <a:srgbClr val="00B050"/>
              </a:solidFill>
            </a:endParaRPr>
          </a:p>
        </p:txBody>
      </p:sp>
      <p:sp>
        <p:nvSpPr>
          <p:cNvPr id="8" name="TextBox 7"/>
          <p:cNvSpPr txBox="1"/>
          <p:nvPr/>
        </p:nvSpPr>
        <p:spPr>
          <a:xfrm>
            <a:off x="8874034" y="1774778"/>
            <a:ext cx="3152503" cy="2554545"/>
          </a:xfrm>
          <a:prstGeom prst="rect">
            <a:avLst/>
          </a:prstGeom>
          <a:solidFill>
            <a:schemeClr val="bg1"/>
          </a:solidFill>
        </p:spPr>
        <p:txBody>
          <a:bodyPr wrap="square" rtlCol="0">
            <a:spAutoFit/>
          </a:bodyPr>
          <a:lstStyle/>
          <a:p>
            <a:r>
              <a:rPr lang="en-US" sz="2000" b="1" dirty="0" err="1" smtClean="0">
                <a:solidFill>
                  <a:srgbClr val="00B050"/>
                </a:solidFill>
              </a:rPr>
              <a:t>bgcolor</a:t>
            </a:r>
            <a:r>
              <a:rPr lang="en-US" sz="2000" b="1" dirty="0" smtClean="0">
                <a:solidFill>
                  <a:srgbClr val="00B050"/>
                </a:solidFill>
              </a:rPr>
              <a:t> = table </a:t>
            </a:r>
            <a:r>
              <a:rPr lang="en-US" sz="2000" b="1" dirty="0" err="1" smtClean="0">
                <a:solidFill>
                  <a:srgbClr val="00B050"/>
                </a:solidFill>
              </a:rPr>
              <a:t>bg</a:t>
            </a:r>
            <a:r>
              <a:rPr lang="en-US" sz="2000" b="1" dirty="0" smtClean="0">
                <a:solidFill>
                  <a:srgbClr val="00B050"/>
                </a:solidFill>
              </a:rPr>
              <a:t> color</a:t>
            </a:r>
            <a:endParaRPr lang="en-US" sz="2000" b="1" dirty="0">
              <a:solidFill>
                <a:srgbClr val="00B050"/>
              </a:solidFill>
            </a:endParaRPr>
          </a:p>
          <a:p>
            <a:r>
              <a:rPr lang="en-US" sz="2000" b="1" dirty="0" smtClean="0">
                <a:solidFill>
                  <a:srgbClr val="00B050"/>
                </a:solidFill>
              </a:rPr>
              <a:t>border=table border color</a:t>
            </a:r>
            <a:endParaRPr lang="en-US" sz="2000" b="1" dirty="0">
              <a:solidFill>
                <a:srgbClr val="00B050"/>
              </a:solidFill>
            </a:endParaRPr>
          </a:p>
          <a:p>
            <a:r>
              <a:rPr lang="en-US" sz="2000" b="1" dirty="0" err="1" smtClean="0">
                <a:solidFill>
                  <a:srgbClr val="00B050"/>
                </a:solidFill>
              </a:rPr>
              <a:t>cellpadding</a:t>
            </a:r>
            <a:r>
              <a:rPr lang="en-US" sz="2000" b="1" dirty="0" smtClean="0">
                <a:solidFill>
                  <a:srgbClr val="00B050"/>
                </a:solidFill>
              </a:rPr>
              <a:t>=cell padding</a:t>
            </a:r>
            <a:endParaRPr lang="en-US" sz="2000" b="1" dirty="0">
              <a:solidFill>
                <a:srgbClr val="00B050"/>
              </a:solidFill>
            </a:endParaRPr>
          </a:p>
          <a:p>
            <a:r>
              <a:rPr lang="en-US" sz="2000" b="1" dirty="0" err="1" smtClean="0">
                <a:solidFill>
                  <a:srgbClr val="00B050"/>
                </a:solidFill>
              </a:rPr>
              <a:t>cellspacing</a:t>
            </a:r>
            <a:r>
              <a:rPr lang="en-US" sz="2000" b="1" dirty="0" smtClean="0">
                <a:solidFill>
                  <a:srgbClr val="00B050"/>
                </a:solidFill>
              </a:rPr>
              <a:t>=cell spacing</a:t>
            </a:r>
            <a:endParaRPr lang="en-US" sz="2000" b="1" dirty="0">
              <a:solidFill>
                <a:srgbClr val="00B050"/>
              </a:solidFill>
            </a:endParaRPr>
          </a:p>
          <a:p>
            <a:endParaRPr lang="en-US" sz="2000" b="1" dirty="0">
              <a:solidFill>
                <a:srgbClr val="00B050"/>
              </a:solidFill>
            </a:endParaRPr>
          </a:p>
          <a:p>
            <a:r>
              <a:rPr lang="en-US" sz="2000" b="1" dirty="0" err="1" smtClean="0">
                <a:solidFill>
                  <a:srgbClr val="00B050"/>
                </a:solidFill>
              </a:rPr>
              <a:t>onclick</a:t>
            </a:r>
            <a:r>
              <a:rPr lang="en-US" sz="2000" b="1" dirty="0" smtClean="0">
                <a:solidFill>
                  <a:srgbClr val="00B050"/>
                </a:solidFill>
              </a:rPr>
              <a:t>=mouse click</a:t>
            </a:r>
            <a:endParaRPr lang="en-US" sz="2000" b="1" dirty="0">
              <a:solidFill>
                <a:srgbClr val="00B050"/>
              </a:solidFill>
            </a:endParaRPr>
          </a:p>
          <a:p>
            <a:r>
              <a:rPr lang="en-US" sz="2000" b="1" dirty="0" err="1" smtClean="0">
                <a:solidFill>
                  <a:srgbClr val="00B050"/>
                </a:solidFill>
              </a:rPr>
              <a:t>ondblclick</a:t>
            </a:r>
            <a:r>
              <a:rPr lang="en-US" sz="2000" b="1" dirty="0" smtClean="0">
                <a:solidFill>
                  <a:srgbClr val="00B050"/>
                </a:solidFill>
              </a:rPr>
              <a:t>=mouse </a:t>
            </a:r>
            <a:r>
              <a:rPr lang="en-US" sz="2000" b="1" dirty="0" err="1" smtClean="0">
                <a:solidFill>
                  <a:srgbClr val="00B050"/>
                </a:solidFill>
              </a:rPr>
              <a:t>dbl</a:t>
            </a:r>
            <a:r>
              <a:rPr lang="en-US" sz="2000" b="1" dirty="0" smtClean="0">
                <a:solidFill>
                  <a:srgbClr val="00B050"/>
                </a:solidFill>
              </a:rPr>
              <a:t> click</a:t>
            </a:r>
            <a:endParaRPr lang="en-US" sz="2000" b="1" dirty="0">
              <a:solidFill>
                <a:srgbClr val="00B050"/>
              </a:solidFill>
            </a:endParaRPr>
          </a:p>
          <a:p>
            <a:r>
              <a:rPr lang="en-US" sz="2000" b="1" dirty="0" err="1" smtClean="0">
                <a:solidFill>
                  <a:srgbClr val="00B050"/>
                </a:solidFill>
              </a:rPr>
              <a:t>onmouseover</a:t>
            </a:r>
            <a:r>
              <a:rPr lang="en-US" sz="2000" b="1" dirty="0" smtClean="0">
                <a:solidFill>
                  <a:srgbClr val="00B050"/>
                </a:solidFill>
              </a:rPr>
              <a:t>=mouse over</a:t>
            </a:r>
            <a:endParaRPr lang="en-US" sz="2000" b="1" dirty="0">
              <a:solidFill>
                <a:srgbClr val="00B050"/>
              </a:solidFill>
            </a:endParaRPr>
          </a:p>
        </p:txBody>
      </p:sp>
      <p:cxnSp>
        <p:nvCxnSpPr>
          <p:cNvPr id="9" name="Straight Arrow Connector 8"/>
          <p:cNvCxnSpPr/>
          <p:nvPr/>
        </p:nvCxnSpPr>
        <p:spPr>
          <a:xfrm flipH="1">
            <a:off x="8154370" y="1678894"/>
            <a:ext cx="885127" cy="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9387840" y="1494229"/>
            <a:ext cx="1628587" cy="369332"/>
          </a:xfrm>
          <a:prstGeom prst="rect">
            <a:avLst/>
          </a:prstGeom>
          <a:noFill/>
        </p:spPr>
        <p:txBody>
          <a:bodyPr wrap="none" rtlCol="0">
            <a:spAutoFit/>
          </a:bodyPr>
          <a:lstStyle/>
          <a:p>
            <a:r>
              <a:rPr lang="en-US" u="sng" dirty="0" smtClean="0"/>
              <a:t>Other Attribute</a:t>
            </a:r>
            <a:endParaRPr lang="en-US" u="sng" dirty="0"/>
          </a:p>
        </p:txBody>
      </p:sp>
      <p:sp>
        <p:nvSpPr>
          <p:cNvPr id="10" name="TextBox 9"/>
          <p:cNvSpPr txBox="1"/>
          <p:nvPr/>
        </p:nvSpPr>
        <p:spPr>
          <a:xfrm>
            <a:off x="0" y="5609604"/>
            <a:ext cx="12192000" cy="461665"/>
          </a:xfrm>
          <a:prstGeom prst="rect">
            <a:avLst/>
          </a:prstGeom>
          <a:solidFill>
            <a:schemeClr val="bg1"/>
          </a:solidFill>
        </p:spPr>
        <p:txBody>
          <a:bodyPr wrap="square" rtlCol="0">
            <a:spAutoFit/>
          </a:bodyPr>
          <a:lstStyle/>
          <a:p>
            <a:pPr algn="ctr"/>
            <a:r>
              <a:rPr lang="en-US" altLang="en-US" sz="2400" b="1" dirty="0" smtClean="0">
                <a:solidFill>
                  <a:srgbClr val="0070C0"/>
                </a:solidFill>
                <a:ea typeface="Corbel" charset="0"/>
                <a:cs typeface="Corbel" charset="0"/>
              </a:rPr>
              <a:t>Play with CSS and Attributes to see the impact of your Data Grid design!</a:t>
            </a:r>
            <a:endParaRPr lang="en-US" sz="2400" b="1" dirty="0">
              <a:solidFill>
                <a:srgbClr val="0070C0"/>
              </a:solidFill>
            </a:endParaRPr>
          </a:p>
        </p:txBody>
      </p:sp>
    </p:spTree>
    <p:extLst>
      <p:ext uri="{BB962C8B-B14F-4D97-AF65-F5344CB8AC3E}">
        <p14:creationId xmlns:p14="http://schemas.microsoft.com/office/powerpoint/2010/main" val="2459997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89"/>
            <a:ext cx="12192000" cy="1143000"/>
          </a:xfrm>
        </p:spPr>
        <p:txBody>
          <a:bodyPr>
            <a:normAutofit/>
          </a:bodyPr>
          <a:lstStyle/>
          <a:p>
            <a:r>
              <a:rPr lang="en-US" dirty="0" smtClean="0"/>
              <a:t>How can I bind a model to the JSF Data Grid?</a:t>
            </a:r>
            <a:endParaRPr lang="en-US" dirty="0"/>
          </a:p>
        </p:txBody>
      </p:sp>
      <p:pic>
        <p:nvPicPr>
          <p:cNvPr id="5" name="Picture 4"/>
          <p:cNvPicPr>
            <a:picLocks noChangeAspect="1"/>
          </p:cNvPicPr>
          <p:nvPr/>
        </p:nvPicPr>
        <p:blipFill>
          <a:blip r:embed="rId2"/>
          <a:stretch>
            <a:fillRect/>
          </a:stretch>
        </p:blipFill>
        <p:spPr>
          <a:xfrm>
            <a:off x="2810064" y="1417636"/>
            <a:ext cx="6076543" cy="4577137"/>
          </a:xfrm>
          <a:prstGeom prst="rect">
            <a:avLst/>
          </a:prstGeom>
        </p:spPr>
      </p:pic>
      <p:cxnSp>
        <p:nvCxnSpPr>
          <p:cNvPr id="6" name="Straight Arrow Connector 5"/>
          <p:cNvCxnSpPr/>
          <p:nvPr/>
        </p:nvCxnSpPr>
        <p:spPr>
          <a:xfrm>
            <a:off x="5485194" y="1010194"/>
            <a:ext cx="0" cy="43785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201783" y="1010195"/>
            <a:ext cx="4283411" cy="0"/>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222348" y="1010194"/>
            <a:ext cx="0" cy="757646"/>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817" y="1763485"/>
            <a:ext cx="2536950" cy="1477328"/>
          </a:xfrm>
          <a:prstGeom prst="rect">
            <a:avLst/>
          </a:prstGeom>
          <a:noFill/>
        </p:spPr>
        <p:txBody>
          <a:bodyPr wrap="square" rtlCol="0">
            <a:spAutoFit/>
          </a:bodyPr>
          <a:lstStyle/>
          <a:p>
            <a:pPr algn="ctr"/>
            <a:r>
              <a:rPr lang="en-US" dirty="0" smtClean="0">
                <a:solidFill>
                  <a:srgbClr val="00B050"/>
                </a:solidFill>
              </a:rPr>
              <a:t>Model </a:t>
            </a:r>
            <a:r>
              <a:rPr lang="en-US" dirty="0" err="1" smtClean="0">
                <a:solidFill>
                  <a:srgbClr val="00B050"/>
                </a:solidFill>
              </a:rPr>
              <a:t>UserData</a:t>
            </a:r>
            <a:r>
              <a:rPr lang="en-US" dirty="0" smtClean="0">
                <a:solidFill>
                  <a:srgbClr val="00B050"/>
                </a:solidFill>
              </a:rPr>
              <a:t>.</a:t>
            </a:r>
          </a:p>
          <a:p>
            <a:pPr algn="ctr"/>
            <a:r>
              <a:rPr lang="en-US" dirty="0" smtClean="0">
                <a:solidFill>
                  <a:srgbClr val="00B050"/>
                </a:solidFill>
              </a:rPr>
              <a:t>Method </a:t>
            </a:r>
            <a:r>
              <a:rPr lang="en-US" dirty="0" err="1" smtClean="0">
                <a:solidFill>
                  <a:srgbClr val="00B050"/>
                </a:solidFill>
              </a:rPr>
              <a:t>getEmployees</a:t>
            </a:r>
            <a:r>
              <a:rPr lang="en-US" dirty="0" smtClean="0">
                <a:solidFill>
                  <a:srgbClr val="00B050"/>
                </a:solidFill>
              </a:rPr>
              <a:t>().</a:t>
            </a:r>
          </a:p>
          <a:p>
            <a:pPr algn="ctr"/>
            <a:r>
              <a:rPr lang="en-US" dirty="0" smtClean="0">
                <a:solidFill>
                  <a:srgbClr val="00B050"/>
                </a:solidFill>
              </a:rPr>
              <a:t>Returns a List&lt;type&gt;.</a:t>
            </a:r>
          </a:p>
          <a:p>
            <a:pPr algn="ctr"/>
            <a:endParaRPr lang="en-US" dirty="0">
              <a:solidFill>
                <a:srgbClr val="00B050"/>
              </a:solidFill>
            </a:endParaRPr>
          </a:p>
          <a:p>
            <a:pPr algn="ctr"/>
            <a:r>
              <a:rPr lang="en-US" dirty="0" smtClean="0">
                <a:solidFill>
                  <a:srgbClr val="00B050"/>
                </a:solidFill>
              </a:rPr>
              <a:t>Loops over the list!</a:t>
            </a:r>
            <a:endParaRPr lang="en-US" dirty="0">
              <a:solidFill>
                <a:srgbClr val="00B050"/>
              </a:solidFill>
            </a:endParaRPr>
          </a:p>
        </p:txBody>
      </p:sp>
      <p:cxnSp>
        <p:nvCxnSpPr>
          <p:cNvPr id="14" name="Straight Arrow Connector 13"/>
          <p:cNvCxnSpPr/>
          <p:nvPr/>
        </p:nvCxnSpPr>
        <p:spPr>
          <a:xfrm>
            <a:off x="7353182" y="1010194"/>
            <a:ext cx="0" cy="43785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353182" y="1010194"/>
            <a:ext cx="2722635" cy="1"/>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0075817" y="1010194"/>
            <a:ext cx="0" cy="1432560"/>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886607" y="2442754"/>
            <a:ext cx="2536950" cy="1477328"/>
          </a:xfrm>
          <a:prstGeom prst="rect">
            <a:avLst/>
          </a:prstGeom>
          <a:solidFill>
            <a:schemeClr val="bg1"/>
          </a:solidFill>
        </p:spPr>
        <p:txBody>
          <a:bodyPr wrap="square" rtlCol="0">
            <a:spAutoFit/>
          </a:bodyPr>
          <a:lstStyle/>
          <a:p>
            <a:pPr algn="ctr"/>
            <a:r>
              <a:rPr lang="en-US" dirty="0" smtClean="0">
                <a:solidFill>
                  <a:srgbClr val="00B050"/>
                </a:solidFill>
              </a:rPr>
              <a:t>Set the variable ‘employee’ in each iteration of the loop saving List Type in this variable.</a:t>
            </a:r>
            <a:endParaRPr lang="en-US" dirty="0">
              <a:solidFill>
                <a:srgbClr val="00B050"/>
              </a:solidFill>
            </a:endParaRPr>
          </a:p>
        </p:txBody>
      </p:sp>
      <p:sp>
        <p:nvSpPr>
          <p:cNvPr id="22" name="TextBox 21"/>
          <p:cNvSpPr txBox="1"/>
          <p:nvPr/>
        </p:nvSpPr>
        <p:spPr>
          <a:xfrm>
            <a:off x="72817" y="3852317"/>
            <a:ext cx="2536950" cy="1477328"/>
          </a:xfrm>
          <a:prstGeom prst="rect">
            <a:avLst/>
          </a:prstGeom>
          <a:solidFill>
            <a:schemeClr val="bg1"/>
          </a:solidFill>
        </p:spPr>
        <p:txBody>
          <a:bodyPr wrap="square" rtlCol="0">
            <a:spAutoFit/>
          </a:bodyPr>
          <a:lstStyle/>
          <a:p>
            <a:pPr algn="ctr"/>
            <a:r>
              <a:rPr lang="en-US" dirty="0" smtClean="0">
                <a:solidFill>
                  <a:srgbClr val="00B050"/>
                </a:solidFill>
              </a:rPr>
              <a:t>Access variable ‘employee’ and bind property to Grid (calls getter method on the Model property).S</a:t>
            </a:r>
            <a:endParaRPr lang="en-US" dirty="0">
              <a:solidFill>
                <a:srgbClr val="00B050"/>
              </a:solidFill>
            </a:endParaRPr>
          </a:p>
        </p:txBody>
      </p:sp>
      <p:cxnSp>
        <p:nvCxnSpPr>
          <p:cNvPr id="19" name="Straight Arrow Connector 18"/>
          <p:cNvCxnSpPr/>
          <p:nvPr/>
        </p:nvCxnSpPr>
        <p:spPr>
          <a:xfrm>
            <a:off x="2609767" y="4611188"/>
            <a:ext cx="64285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856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89"/>
            <a:ext cx="12192000" cy="1143000"/>
          </a:xfrm>
        </p:spPr>
        <p:txBody>
          <a:bodyPr>
            <a:normAutofit/>
          </a:bodyPr>
          <a:lstStyle/>
          <a:p>
            <a:r>
              <a:rPr lang="en-US" dirty="0" smtClean="0"/>
              <a:t>Can I see some example code?</a:t>
            </a:r>
            <a:endParaRPr lang="en-US" dirty="0"/>
          </a:p>
        </p:txBody>
      </p:sp>
      <p:sp>
        <p:nvSpPr>
          <p:cNvPr id="4" name="TextBox 3"/>
          <p:cNvSpPr txBox="1"/>
          <p:nvPr/>
        </p:nvSpPr>
        <p:spPr>
          <a:xfrm>
            <a:off x="2969623" y="1577536"/>
            <a:ext cx="6810102" cy="1754326"/>
          </a:xfrm>
          <a:prstGeom prst="rect">
            <a:avLst/>
          </a:prstGeom>
          <a:solidFill>
            <a:schemeClr val="bg1"/>
          </a:solidFill>
        </p:spPr>
        <p:txBody>
          <a:bodyPr wrap="square" rtlCol="0">
            <a:spAutoFit/>
          </a:bodyPr>
          <a:lstStyle/>
          <a:p>
            <a:r>
              <a:rPr lang="en-US" altLang="en-US" sz="3600" b="1" dirty="0" smtClean="0">
                <a:solidFill>
                  <a:srgbClr val="0070C0"/>
                </a:solidFill>
                <a:ea typeface="Corbel" charset="0"/>
                <a:cs typeface="Corbel" charset="0"/>
              </a:rPr>
              <a:t>Let’s walk through an example:</a:t>
            </a:r>
          </a:p>
          <a:p>
            <a:pPr marL="342900" indent="-342900">
              <a:buFont typeface="Arial" panose="020B0604020202020204" pitchFamily="34" charset="0"/>
              <a:buChar char="•"/>
            </a:pPr>
            <a:r>
              <a:rPr lang="en-US" sz="3600" b="1" dirty="0" smtClean="0">
                <a:solidFill>
                  <a:srgbClr val="0070C0"/>
                </a:solidFill>
              </a:rPr>
              <a:t>Object Model</a:t>
            </a:r>
          </a:p>
          <a:p>
            <a:pPr marL="342900" indent="-342900">
              <a:buFont typeface="Arial" panose="020B0604020202020204" pitchFamily="34" charset="0"/>
              <a:buChar char="•"/>
            </a:pPr>
            <a:r>
              <a:rPr lang="en-US" sz="3600" b="1" dirty="0" smtClean="0">
                <a:solidFill>
                  <a:srgbClr val="0070C0"/>
                </a:solidFill>
              </a:rPr>
              <a:t>JSF Data Grid Page</a:t>
            </a:r>
            <a:endParaRPr lang="en-US" sz="3600" b="1" dirty="0">
              <a:solidFill>
                <a:srgbClr val="0070C0"/>
              </a:solidFill>
            </a:endParaRPr>
          </a:p>
        </p:txBody>
      </p:sp>
    </p:spTree>
    <p:extLst>
      <p:ext uri="{BB962C8B-B14F-4D97-AF65-F5344CB8AC3E}">
        <p14:creationId xmlns:p14="http://schemas.microsoft.com/office/powerpoint/2010/main" val="1048741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JSF Data Grid</a:t>
            </a:r>
          </a:p>
          <a:p>
            <a:pPr marL="514350" indent="-514350">
              <a:buFont typeface="+mj-lt"/>
              <a:buAutoNum type="arabicPeriod"/>
            </a:pPr>
            <a:r>
              <a:rPr lang="en-US" sz="3200" b="0" dirty="0" smtClean="0">
                <a:latin typeface="+mn-lt"/>
              </a:rPr>
              <a:t>See the In-Class Activity #2d that I posted in an Announcement.</a:t>
            </a:r>
          </a:p>
          <a:p>
            <a:pPr marL="914400" lvl="1" indent="-514350"/>
            <a:r>
              <a:rPr lang="en-US" b="0" dirty="0" smtClean="0">
                <a:latin typeface="+mn-lt"/>
              </a:rPr>
              <a:t>Build an Object Model class.</a:t>
            </a:r>
          </a:p>
          <a:p>
            <a:pPr marL="914400" lvl="1" indent="-514350"/>
            <a:r>
              <a:rPr lang="en-US" b="0" dirty="0" smtClean="0">
                <a:latin typeface="+mn-lt"/>
              </a:rPr>
              <a:t>Bind the Model to a JSF Data Grid.</a:t>
            </a: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1833661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262268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89"/>
            <a:ext cx="10972800" cy="1143000"/>
          </a:xfrm>
        </p:spPr>
        <p:txBody>
          <a:bodyPr/>
          <a:lstStyle/>
          <a:p>
            <a:r>
              <a:rPr lang="en-US" dirty="0" smtClean="0"/>
              <a:t>What are some other JSF </a:t>
            </a:r>
            <a:r>
              <a:rPr lang="en-US" dirty="0" smtClean="0"/>
              <a:t>Components?</a:t>
            </a:r>
            <a:endParaRPr lang="en-US" dirty="0"/>
          </a:p>
        </p:txBody>
      </p:sp>
      <p:sp>
        <p:nvSpPr>
          <p:cNvPr id="3" name="Content Placeholder 2"/>
          <p:cNvSpPr>
            <a:spLocks noGrp="1"/>
          </p:cNvSpPr>
          <p:nvPr>
            <p:ph idx="1"/>
          </p:nvPr>
        </p:nvSpPr>
        <p:spPr>
          <a:xfrm>
            <a:off x="513806" y="953906"/>
            <a:ext cx="11443063" cy="4732792"/>
          </a:xfrm>
        </p:spPr>
        <p:txBody>
          <a:bodyPr>
            <a:normAutofit lnSpcReduction="10000"/>
          </a:bodyPr>
          <a:lstStyle/>
          <a:p>
            <a:r>
              <a:rPr lang="en-US" b="0" dirty="0" smtClean="0">
                <a:latin typeface="+mn-lt"/>
              </a:rPr>
              <a:t>One of the unique features of JSF is that the open source community and companies have written Component Libraries that are compatible with JSF. This enables you to add feature rich UI Components to your Pages!</a:t>
            </a:r>
          </a:p>
          <a:p>
            <a:pPr lvl="1"/>
            <a:r>
              <a:rPr lang="en-US" b="0" dirty="0" smtClean="0">
                <a:latin typeface="+mn-lt"/>
              </a:rPr>
              <a:t>Apache Tomahawk (free)</a:t>
            </a:r>
            <a:endParaRPr lang="en-US" b="0" dirty="0" smtClean="0">
              <a:latin typeface="+mn-lt"/>
            </a:endParaRPr>
          </a:p>
          <a:p>
            <a:pPr lvl="1"/>
            <a:r>
              <a:rPr lang="en-US" b="0" dirty="0" err="1" smtClean="0">
                <a:latin typeface="+mn-lt"/>
              </a:rPr>
              <a:t>JBoss</a:t>
            </a:r>
            <a:r>
              <a:rPr lang="en-US" b="0" dirty="0" smtClean="0">
                <a:latin typeface="+mn-lt"/>
              </a:rPr>
              <a:t> Prime Faces (free)</a:t>
            </a:r>
          </a:p>
          <a:p>
            <a:pPr lvl="1"/>
            <a:r>
              <a:rPr lang="en-US" b="0" dirty="0" err="1" smtClean="0">
                <a:latin typeface="+mn-lt"/>
              </a:rPr>
              <a:t>ICEFaces</a:t>
            </a:r>
            <a:r>
              <a:rPr lang="en-US" b="0" dirty="0" smtClean="0">
                <a:latin typeface="+mn-lt"/>
              </a:rPr>
              <a:t> (commercial)</a:t>
            </a:r>
          </a:p>
          <a:p>
            <a:r>
              <a:rPr lang="en-US" b="0" dirty="0" smtClean="0">
                <a:latin typeface="+mn-lt"/>
              </a:rPr>
              <a:t>Some JSF Components from these sources include:</a:t>
            </a:r>
          </a:p>
          <a:p>
            <a:pPr lvl="1"/>
            <a:r>
              <a:rPr lang="en-US" b="0" dirty="0" smtClean="0">
                <a:latin typeface="+mn-lt"/>
              </a:rPr>
              <a:t>Buttons, Captcha, Calendar, Picture Carousel, Charts, Data Grid</a:t>
            </a:r>
          </a:p>
          <a:p>
            <a:pPr lvl="1"/>
            <a:r>
              <a:rPr lang="en-US" b="0" dirty="0" smtClean="0">
                <a:latin typeface="+mn-lt"/>
              </a:rPr>
              <a:t>Google Maps, Menu Bars, Tabbed Panel</a:t>
            </a:r>
          </a:p>
          <a:p>
            <a:pPr lvl="1"/>
            <a:r>
              <a:rPr lang="en-US" b="0" dirty="0" smtClean="0">
                <a:latin typeface="+mn-lt"/>
              </a:rPr>
              <a:t>Tree Controls, Credit Card Text Control, Email Text Control</a:t>
            </a:r>
          </a:p>
          <a:p>
            <a:pPr lvl="1"/>
            <a:r>
              <a:rPr lang="en-US" b="0" dirty="0" smtClean="0">
                <a:latin typeface="+mn-lt"/>
              </a:rPr>
              <a:t>and much </a:t>
            </a:r>
            <a:r>
              <a:rPr lang="en-US" b="0" dirty="0" err="1" smtClean="0">
                <a:latin typeface="+mn-lt"/>
              </a:rPr>
              <a:t>much</a:t>
            </a:r>
            <a:r>
              <a:rPr lang="en-US" b="0" dirty="0" smtClean="0">
                <a:latin typeface="+mn-lt"/>
              </a:rPr>
              <a:t> more…………..</a:t>
            </a:r>
            <a:endParaRPr lang="en-US" b="0" dirty="0" smtClean="0">
              <a:latin typeface="+mn-lt"/>
            </a:endParaRPr>
          </a:p>
        </p:txBody>
      </p:sp>
      <p:sp>
        <p:nvSpPr>
          <p:cNvPr id="4" name="TextBox 3"/>
          <p:cNvSpPr txBox="1"/>
          <p:nvPr/>
        </p:nvSpPr>
        <p:spPr>
          <a:xfrm>
            <a:off x="0" y="5609604"/>
            <a:ext cx="12192000" cy="461665"/>
          </a:xfrm>
          <a:prstGeom prst="rect">
            <a:avLst/>
          </a:prstGeom>
          <a:solidFill>
            <a:schemeClr val="bg1"/>
          </a:solidFill>
        </p:spPr>
        <p:txBody>
          <a:bodyPr wrap="square" rtlCol="0">
            <a:spAutoFit/>
          </a:bodyPr>
          <a:lstStyle/>
          <a:p>
            <a:pPr algn="ctr"/>
            <a:r>
              <a:rPr lang="en-US" altLang="en-US" sz="2400" b="1" dirty="0" smtClean="0">
                <a:solidFill>
                  <a:srgbClr val="0070C0"/>
                </a:solidFill>
                <a:ea typeface="Corbel" charset="0"/>
                <a:cs typeface="Corbel" charset="0"/>
              </a:rPr>
              <a:t>Are there any controls that you could use in your CLC Project?</a:t>
            </a:r>
            <a:endParaRPr lang="en-US" sz="2400" b="1" dirty="0">
              <a:solidFill>
                <a:srgbClr val="0070C0"/>
              </a:solidFill>
            </a:endParaRPr>
          </a:p>
        </p:txBody>
      </p:sp>
    </p:spTree>
    <p:extLst>
      <p:ext uri="{BB962C8B-B14F-4D97-AF65-F5344CB8AC3E}">
        <p14:creationId xmlns:p14="http://schemas.microsoft.com/office/powerpoint/2010/main" val="405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1368"/>
            <a:ext cx="12192000" cy="1143000"/>
          </a:xfrm>
        </p:spPr>
        <p:txBody>
          <a:bodyPr>
            <a:normAutofit/>
          </a:bodyPr>
          <a:lstStyle/>
          <a:p>
            <a:r>
              <a:rPr lang="en-US" dirty="0" smtClean="0"/>
              <a:t>What is a Web Server?</a:t>
            </a:r>
            <a:endParaRPr lang="en-US" dirty="0"/>
          </a:p>
        </p:txBody>
      </p:sp>
      <p:sp>
        <p:nvSpPr>
          <p:cNvPr id="3" name="Content Placeholder 2"/>
          <p:cNvSpPr>
            <a:spLocks noGrp="1"/>
          </p:cNvSpPr>
          <p:nvPr>
            <p:ph sz="half" idx="1"/>
            <p:custDataLst>
              <p:tags r:id="rId3"/>
            </p:custDataLst>
          </p:nvPr>
        </p:nvSpPr>
        <p:spPr>
          <a:xfrm>
            <a:off x="563671" y="1295400"/>
            <a:ext cx="10258817" cy="4648200"/>
          </a:xfrm>
        </p:spPr>
        <p:txBody>
          <a:bodyPr>
            <a:noAutofit/>
          </a:bodyPr>
          <a:lstStyle/>
          <a:p>
            <a:pPr>
              <a:buClr>
                <a:schemeClr val="tx1"/>
              </a:buClr>
            </a:pPr>
            <a:r>
              <a:rPr lang="en-US" b="0" dirty="0" smtClean="0">
                <a:solidFill>
                  <a:srgbClr val="000000"/>
                </a:solidFill>
                <a:latin typeface="+mn-lt"/>
              </a:rPr>
              <a:t>Unlike desktop applications, which are run from a local computer, web applications require a Web Server to host and serve up the application and require a web browser to render the application and interact with the user of the application.</a:t>
            </a:r>
          </a:p>
          <a:p>
            <a:pPr>
              <a:buClr>
                <a:schemeClr val="tx1"/>
              </a:buClr>
            </a:pPr>
            <a:r>
              <a:rPr lang="en-US" b="0" dirty="0" smtClean="0">
                <a:solidFill>
                  <a:srgbClr val="000000"/>
                </a:solidFill>
                <a:latin typeface="+mn-lt"/>
              </a:rPr>
              <a:t>Web applications are made up of a collection of static files (such as *.html, *.</a:t>
            </a:r>
            <a:r>
              <a:rPr lang="en-US" b="0" dirty="0" err="1" smtClean="0">
                <a:solidFill>
                  <a:srgbClr val="000000"/>
                </a:solidFill>
                <a:latin typeface="+mn-lt"/>
              </a:rPr>
              <a:t>css</a:t>
            </a:r>
            <a:r>
              <a:rPr lang="en-US" b="0" dirty="0" smtClean="0">
                <a:solidFill>
                  <a:srgbClr val="000000"/>
                </a:solidFill>
                <a:latin typeface="+mn-lt"/>
              </a:rPr>
              <a:t>, *.</a:t>
            </a:r>
            <a:r>
              <a:rPr lang="en-US" b="0" dirty="0" err="1" smtClean="0">
                <a:solidFill>
                  <a:srgbClr val="000000"/>
                </a:solidFill>
                <a:latin typeface="+mn-lt"/>
              </a:rPr>
              <a:t>js</a:t>
            </a:r>
            <a:r>
              <a:rPr lang="en-US" b="0" dirty="0" smtClean="0">
                <a:solidFill>
                  <a:srgbClr val="000000"/>
                </a:solidFill>
                <a:latin typeface="+mn-lt"/>
              </a:rPr>
              <a:t>, *.jpg) and dynamic files (such as *.</a:t>
            </a:r>
            <a:r>
              <a:rPr lang="en-US" b="0" dirty="0" err="1" smtClean="0">
                <a:solidFill>
                  <a:srgbClr val="000000"/>
                </a:solidFill>
                <a:latin typeface="+mn-lt"/>
              </a:rPr>
              <a:t>jsp</a:t>
            </a:r>
            <a:r>
              <a:rPr lang="en-US" b="0" dirty="0" smtClean="0">
                <a:solidFill>
                  <a:srgbClr val="000000"/>
                </a:solidFill>
                <a:latin typeface="+mn-lt"/>
              </a:rPr>
              <a:t>, *.xml, *.</a:t>
            </a:r>
            <a:r>
              <a:rPr lang="en-US" b="0" dirty="0" err="1" smtClean="0">
                <a:solidFill>
                  <a:srgbClr val="000000"/>
                </a:solidFill>
                <a:latin typeface="+mn-lt"/>
              </a:rPr>
              <a:t>json</a:t>
            </a:r>
            <a:r>
              <a:rPr lang="en-US" b="0" dirty="0" smtClean="0">
                <a:solidFill>
                  <a:srgbClr val="000000"/>
                </a:solidFill>
                <a:latin typeface="+mn-lt"/>
              </a:rPr>
              <a:t>) hosted on the Web Server.</a:t>
            </a:r>
          </a:p>
          <a:p>
            <a:pPr>
              <a:buClr>
                <a:schemeClr val="tx1"/>
              </a:buClr>
            </a:pPr>
            <a:r>
              <a:rPr lang="en-US" b="0" dirty="0" smtClean="0">
                <a:solidFill>
                  <a:srgbClr val="000000"/>
                </a:solidFill>
                <a:latin typeface="+mn-lt"/>
              </a:rPr>
              <a:t>The Web Server responds to HTTP requests and sends back HTTP responses.</a:t>
            </a:r>
          </a:p>
          <a:p>
            <a:pPr>
              <a:buClr>
                <a:schemeClr val="tx1"/>
              </a:buClr>
            </a:pPr>
            <a:r>
              <a:rPr lang="en-US" b="0" dirty="0" smtClean="0">
                <a:solidFill>
                  <a:srgbClr val="000000"/>
                </a:solidFill>
                <a:latin typeface="+mn-lt"/>
              </a:rPr>
              <a:t>Examples: </a:t>
            </a:r>
            <a:r>
              <a:rPr lang="en-US" b="0" u="sng" dirty="0" smtClean="0">
                <a:solidFill>
                  <a:srgbClr val="0070C0"/>
                </a:solidFill>
                <a:latin typeface="+mn-lt"/>
              </a:rPr>
              <a:t>Apache</a:t>
            </a:r>
            <a:r>
              <a:rPr lang="en-US" b="0" dirty="0" smtClean="0">
                <a:solidFill>
                  <a:srgbClr val="000000"/>
                </a:solidFill>
                <a:latin typeface="+mn-lt"/>
              </a:rPr>
              <a:t>, Microsoft IIS, IBM WebSphere</a:t>
            </a:r>
            <a:endParaRPr lang="en-US" b="0" dirty="0" smtClean="0">
              <a:latin typeface="+mn-lt"/>
            </a:endParaRPr>
          </a:p>
        </p:txBody>
      </p:sp>
    </p:spTree>
    <p:custDataLst>
      <p:tags r:id="rId1"/>
    </p:custDataLst>
    <p:extLst>
      <p:ext uri="{BB962C8B-B14F-4D97-AF65-F5344CB8AC3E}">
        <p14:creationId xmlns:p14="http://schemas.microsoft.com/office/powerpoint/2010/main" val="186275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JSF Data Grid</a:t>
            </a:r>
          </a:p>
          <a:p>
            <a:pPr marL="514350" indent="-514350">
              <a:buFont typeface="+mj-lt"/>
              <a:buAutoNum type="arabicPeriod"/>
            </a:pPr>
            <a:r>
              <a:rPr lang="en-US" sz="3200" b="0" dirty="0" smtClean="0">
                <a:latin typeface="+mn-lt"/>
              </a:rPr>
              <a:t>See the In-Class Activity #2d that I posted in an Announcement.</a:t>
            </a:r>
          </a:p>
          <a:p>
            <a:pPr marL="914400" lvl="1" indent="-514350"/>
            <a:r>
              <a:rPr lang="en-US" b="0" dirty="0" smtClean="0">
                <a:latin typeface="+mn-lt"/>
              </a:rPr>
              <a:t>Build an Object Model class.</a:t>
            </a:r>
          </a:p>
          <a:p>
            <a:pPr marL="914400" lvl="1" indent="-514350"/>
            <a:r>
              <a:rPr lang="en-US" b="0" dirty="0" smtClean="0">
                <a:latin typeface="+mn-lt"/>
              </a:rPr>
              <a:t>Bind the Model to a JSF Data Grid.</a:t>
            </a:r>
            <a:endParaRPr lang="en-US" sz="3200" b="0" dirty="0" smtClean="0">
              <a:latin typeface="+mn-lt"/>
            </a:endParaRP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10959677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5110661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latin typeface="+mn-lt"/>
              </a:rPr>
              <a:t>Catch Up</a:t>
            </a:r>
          </a:p>
          <a:p>
            <a:pPr marL="514350" indent="-514350">
              <a:buFont typeface="+mj-lt"/>
              <a:buAutoNum type="arabicPeriod"/>
            </a:pPr>
            <a:r>
              <a:rPr lang="en-US" sz="3200" b="0" dirty="0" smtClean="0">
                <a:latin typeface="+mn-lt"/>
              </a:rPr>
              <a:t>Complete In-Class Activity #2d.</a:t>
            </a:r>
          </a:p>
          <a:p>
            <a:pPr marL="514350" indent="-514350">
              <a:buFont typeface="+mj-lt"/>
              <a:buAutoNum type="arabicPeriod"/>
            </a:pPr>
            <a:r>
              <a:rPr lang="en-US" sz="3200" b="0" dirty="0" smtClean="0">
                <a:latin typeface="+mn-lt"/>
              </a:rPr>
              <a:t>Work on your Project.</a:t>
            </a:r>
          </a:p>
          <a:p>
            <a:pPr marL="514350" indent="-514350">
              <a:buAutoNum type="arabicPeriod"/>
            </a:pPr>
            <a:endParaRPr lang="en-US" sz="3200" b="0" dirty="0">
              <a:latin typeface="+mn-lt"/>
            </a:endParaRPr>
          </a:p>
          <a:p>
            <a:pPr marL="0" indent="0">
              <a:buNone/>
            </a:pPr>
            <a:endParaRPr lang="en-US" sz="3200" b="0" dirty="0" smtClean="0">
              <a:solidFill>
                <a:srgbClr val="FF0000"/>
              </a:solidFill>
              <a:latin typeface="+mn-lt"/>
            </a:endParaRPr>
          </a:p>
          <a:p>
            <a:pPr marL="0" indent="0">
              <a:buNone/>
            </a:pPr>
            <a:endParaRPr lang="en-US" sz="3200" b="0" dirty="0">
              <a:solidFill>
                <a:srgbClr val="FF0000"/>
              </a:solidFill>
              <a:latin typeface="+mn-lt"/>
            </a:endParaRPr>
          </a:p>
        </p:txBody>
      </p:sp>
      <p:sp>
        <p:nvSpPr>
          <p:cNvPr id="4" name="Title 1"/>
          <p:cNvSpPr>
            <a:spLocks noGrp="1"/>
          </p:cNvSpPr>
          <p:nvPr>
            <p:ph type="title"/>
          </p:nvPr>
        </p:nvSpPr>
        <p:spPr>
          <a:xfrm>
            <a:off x="609600" y="274638"/>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Tree>
    <p:extLst>
      <p:ext uri="{BB962C8B-B14F-4D97-AF65-F5344CB8AC3E}">
        <p14:creationId xmlns:p14="http://schemas.microsoft.com/office/powerpoint/2010/main" val="2746349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Submit Milestone #2 (Main, Login, and Registration Modules).</a:t>
            </a:r>
          </a:p>
          <a:p>
            <a:r>
              <a:rPr lang="en-US" b="0" dirty="0" smtClean="0">
                <a:latin typeface="+mn-lt"/>
              </a:rPr>
              <a:t>Submit In-Class Activity #2d Report in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15032254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39012428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11.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2.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3.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1.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2.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7.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8.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9.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heme/theme1.xml><?xml version="1.0" encoding="utf-8"?>
<a:theme xmlns:a="http://schemas.openxmlformats.org/drawingml/2006/main" name="GC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CU Theme" id="{3477E68B-2328-4649-8BC4-D2333969A0E0}" vid="{76E9F2F9-3176-4E37-BA04-BBA69EF91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GCU Theme</Template>
  <TotalTime>3655</TotalTime>
  <Words>5946</Words>
  <Application>Microsoft Office PowerPoint</Application>
  <PresentationFormat>Widescreen</PresentationFormat>
  <Paragraphs>747</Paragraphs>
  <Slides>94</Slides>
  <Notes>65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Arial</vt:lpstr>
      <vt:lpstr>Arial Narrow</vt:lpstr>
      <vt:lpstr>Calibri</vt:lpstr>
      <vt:lpstr>Corbel</vt:lpstr>
      <vt:lpstr>Helvetica</vt:lpstr>
      <vt:lpstr>Helvetica Neue Light</vt:lpstr>
      <vt:lpstr>Times</vt:lpstr>
      <vt:lpstr>Times New Roman</vt:lpstr>
      <vt:lpstr>Wingdings</vt:lpstr>
      <vt:lpstr>ヒラギノ角ゴ Pro W3</vt:lpstr>
      <vt:lpstr>GCU Theme</vt:lpstr>
      <vt:lpstr>CST-235 Computer Programming III</vt:lpstr>
      <vt:lpstr>Lectures for Topic 2</vt:lpstr>
      <vt:lpstr>Lectures for Topic 2 – Week 1</vt:lpstr>
      <vt:lpstr>  Project Overview</vt:lpstr>
      <vt:lpstr>Review Topic 2 Assignment Requirements</vt:lpstr>
      <vt:lpstr>Introduction to Enterprise Java Presentation Layer</vt:lpstr>
      <vt:lpstr>N-Layer Architecture</vt:lpstr>
      <vt:lpstr>Java Servlets and Java Server Pages (JSP)</vt:lpstr>
      <vt:lpstr>What is a Web Server?</vt:lpstr>
      <vt:lpstr>What is JBoss EAP?</vt:lpstr>
      <vt:lpstr>How does JBoss EAP work?</vt:lpstr>
      <vt:lpstr>What is a Java Servlet?</vt:lpstr>
      <vt:lpstr>Can I see an example Java Servlet?</vt:lpstr>
      <vt:lpstr>In-Class Activity</vt:lpstr>
      <vt:lpstr>End of Class</vt:lpstr>
      <vt:lpstr>Discussion – What is a Servlet?</vt:lpstr>
      <vt:lpstr>Is a Java Servlet Thread Safe?</vt:lpstr>
      <vt:lpstr>How can I pass data to a Java Servlet?</vt:lpstr>
      <vt:lpstr>Can I see an example Java Servlet?</vt:lpstr>
      <vt:lpstr>How is a Dynamic Web Project Laid Out?</vt:lpstr>
      <vt:lpstr>In-Class Activity</vt:lpstr>
      <vt:lpstr>End of Class</vt:lpstr>
      <vt:lpstr>What is a JavaServer Page (JSP)?</vt:lpstr>
      <vt:lpstr>Can I see an example JavaServer Page?</vt:lpstr>
      <vt:lpstr>Can I see an example JavaServer Page?</vt:lpstr>
      <vt:lpstr>Can I see an example Java Servlet and JSP?</vt:lpstr>
      <vt:lpstr>Can I see an example JSP with a Form?</vt:lpstr>
      <vt:lpstr>Discussion – Why JSP + Servlet?</vt:lpstr>
      <vt:lpstr>In-Class Activity</vt:lpstr>
      <vt:lpstr>Weekend Reminders</vt:lpstr>
      <vt:lpstr>End of Class</vt:lpstr>
      <vt:lpstr>PowerPoint Presentation</vt:lpstr>
      <vt:lpstr>Lectures for Topic 2 – Week 2</vt:lpstr>
      <vt:lpstr>Java Server Faces (JSF)</vt:lpstr>
      <vt:lpstr>Class Discussion</vt:lpstr>
      <vt:lpstr>Introduction to the MVC Design Pattern</vt:lpstr>
      <vt:lpstr>The MVC Design Pattern – Logical View</vt:lpstr>
      <vt:lpstr>The MVC Design Pattern - Component Diagram</vt:lpstr>
      <vt:lpstr>The MVC Design Pattern - Sequence Diagram</vt:lpstr>
      <vt:lpstr>What is JavaServer Faces?</vt:lpstr>
      <vt:lpstr>Why JSF?</vt:lpstr>
      <vt:lpstr>What is required to build JSF Pages?</vt:lpstr>
      <vt:lpstr>What are some of Mark’s Recommendations?</vt:lpstr>
      <vt:lpstr>How do I Design (Object) Models?</vt:lpstr>
      <vt:lpstr>In-Class Activity</vt:lpstr>
      <vt:lpstr>End of Class</vt:lpstr>
      <vt:lpstr>How is a Dynamic Web Project Laid Out?</vt:lpstr>
      <vt:lpstr>What are Managed Beans?</vt:lpstr>
      <vt:lpstr>What are Bean Scopes?</vt:lpstr>
      <vt:lpstr>What is a JSF Page?</vt:lpstr>
      <vt:lpstr>How do I bind Model Data to a View?</vt:lpstr>
      <vt:lpstr>In-Class Activity</vt:lpstr>
      <vt:lpstr>End of Class</vt:lpstr>
      <vt:lpstr>What are Controllers?</vt:lpstr>
      <vt:lpstr>How do I do navigation in the Controller?</vt:lpstr>
      <vt:lpstr>What logic should I code in the Controller?</vt:lpstr>
      <vt:lpstr>How do I handle Forms in JSF?</vt:lpstr>
      <vt:lpstr>How does all this work together?</vt:lpstr>
      <vt:lpstr>In-Class Activity</vt:lpstr>
      <vt:lpstr>Weekend Reminders</vt:lpstr>
      <vt:lpstr>End of Class</vt:lpstr>
      <vt:lpstr>PowerPoint Presentation</vt:lpstr>
      <vt:lpstr>Lectures for Topic 2 – Week 3</vt:lpstr>
      <vt:lpstr>What are all these JSF HTML Tags?</vt:lpstr>
      <vt:lpstr>How do I make dynamic code in JSF Pages?</vt:lpstr>
      <vt:lpstr>How do I do form data validation?</vt:lpstr>
      <vt:lpstr>Where can I get info on Bean Validation?</vt:lpstr>
      <vt:lpstr>How do I display validation messages?</vt:lpstr>
      <vt:lpstr>In-Class Activity</vt:lpstr>
      <vt:lpstr>End of Class</vt:lpstr>
      <vt:lpstr>What are JSF Facelets?</vt:lpstr>
      <vt:lpstr>What steps are required to design Layouts in JSF?</vt:lpstr>
      <vt:lpstr>Step 1: Design a Layout</vt:lpstr>
      <vt:lpstr>Step 2: Design Reusable Page Fragments</vt:lpstr>
      <vt:lpstr>Step 3: Design your JSF Pages</vt:lpstr>
      <vt:lpstr>In-Class Activity</vt:lpstr>
      <vt:lpstr>End of Class</vt:lpstr>
      <vt:lpstr>In-Class Activity</vt:lpstr>
      <vt:lpstr>Weekend Reminders</vt:lpstr>
      <vt:lpstr>End of Class</vt:lpstr>
      <vt:lpstr>Lectures for Topic 2 – Week 4</vt:lpstr>
      <vt:lpstr>What is a JSF Data Grid?</vt:lpstr>
      <vt:lpstr>What tags are used in a JSF Data Grid?</vt:lpstr>
      <vt:lpstr>How can I style the JSF Data Grid?</vt:lpstr>
      <vt:lpstr>How can I bind a model to the JSF Data Grid?</vt:lpstr>
      <vt:lpstr>Can I see some example code?</vt:lpstr>
      <vt:lpstr>In-Class Activity</vt:lpstr>
      <vt:lpstr>End of Class</vt:lpstr>
      <vt:lpstr>What are some other JSF Components?</vt:lpstr>
      <vt:lpstr>In-Class Activity</vt:lpstr>
      <vt:lpstr>End of Class</vt:lpstr>
      <vt:lpstr>In-Class Activity</vt:lpstr>
      <vt:lpstr>Weekend Reminders</vt:lpstr>
      <vt:lpstr>End of Class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SD2720 Advanced Software Development Using Java </dc:title>
  <dc:creator>Mark Reha</dc:creator>
  <cp:lastModifiedBy>Mark Reha</cp:lastModifiedBy>
  <cp:revision>1986</cp:revision>
  <dcterms:created xsi:type="dcterms:W3CDTF">2015-11-27T18:05:24Z</dcterms:created>
  <dcterms:modified xsi:type="dcterms:W3CDTF">2017-08-30T18:03:37Z</dcterms:modified>
</cp:coreProperties>
</file>